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11"/>
  </p:notesMasterIdLst>
  <p:handoutMasterIdLst>
    <p:handoutMasterId r:id="rId12"/>
  </p:handoutMasterIdLst>
  <p:sldIdLst>
    <p:sldId id="301" r:id="rId6"/>
    <p:sldId id="297" r:id="rId7"/>
    <p:sldId id="298" r:id="rId8"/>
    <p:sldId id="299" r:id="rId9"/>
    <p:sldId id="302" r:id="rId10"/>
  </p:sldIdLst>
  <p:sldSz cx="12801600" cy="9601200" type="A3"/>
  <p:notesSz cx="14597063" cy="211074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40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648">
          <p15:clr>
            <a:srgbClr val="A4A3A4"/>
          </p15:clr>
        </p15:guide>
        <p15:guide id="2" pos="459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4747"/>
    <a:srgbClr val="FF7C80"/>
    <a:srgbClr val="FF9933"/>
    <a:srgbClr val="5F5F5F"/>
    <a:srgbClr val="F5E903"/>
    <a:srgbClr val="F6F60A"/>
    <a:srgbClr val="FFCC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612" autoAdjust="0"/>
    <p:restoredTop sz="95652" autoAdjust="0"/>
  </p:normalViewPr>
  <p:slideViewPr>
    <p:cSldViewPr>
      <p:cViewPr varScale="1">
        <p:scale>
          <a:sx n="91" d="100"/>
          <a:sy n="91" d="100"/>
        </p:scale>
        <p:origin x="1524" y="114"/>
      </p:cViewPr>
      <p:guideLst>
        <p:guide orient="horz" pos="3024"/>
        <p:guide pos="40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30" d="100"/>
          <a:sy n="30" d="100"/>
        </p:scale>
        <p:origin x="2054" y="43"/>
      </p:cViewPr>
      <p:guideLst>
        <p:guide orient="horz" pos="6648"/>
        <p:guide pos="459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6324600" cy="105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6900" tIns="98450" rIns="196900" bIns="98450" numCol="1" anchor="t" anchorCtr="0" compatLnSpc="1">
            <a:prstTxWarp prst="textNoShape">
              <a:avLst/>
            </a:prstTxWarp>
          </a:bodyPr>
          <a:lstStyle>
            <a:lvl1pPr defTabSz="1968500">
              <a:defRPr sz="2600" smtClean="0">
                <a:cs typeface="Arial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8272463" y="0"/>
            <a:ext cx="6324600" cy="105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6900" tIns="98450" rIns="196900" bIns="98450" numCol="1" anchor="t" anchorCtr="0" compatLnSpc="1">
            <a:prstTxWarp prst="textNoShape">
              <a:avLst/>
            </a:prstTxWarp>
          </a:bodyPr>
          <a:lstStyle>
            <a:lvl1pPr algn="r" defTabSz="1968500">
              <a:defRPr sz="2600" smtClean="0">
                <a:cs typeface="Arial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20051713"/>
            <a:ext cx="6324600" cy="105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6900" tIns="98450" rIns="196900" bIns="98450" numCol="1" anchor="b" anchorCtr="0" compatLnSpc="1">
            <a:prstTxWarp prst="textNoShape">
              <a:avLst/>
            </a:prstTxWarp>
          </a:bodyPr>
          <a:lstStyle>
            <a:lvl1pPr defTabSz="1968500">
              <a:defRPr sz="2600" smtClean="0">
                <a:cs typeface="Arial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8272463" y="20051713"/>
            <a:ext cx="6324600" cy="105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6900" tIns="98450" rIns="196900" bIns="98450" numCol="1" anchor="b" anchorCtr="0" compatLnSpc="1">
            <a:prstTxWarp prst="textNoShape">
              <a:avLst/>
            </a:prstTxWarp>
          </a:bodyPr>
          <a:lstStyle>
            <a:lvl1pPr algn="r" defTabSz="1968500">
              <a:defRPr sz="2600" smtClean="0">
                <a:cs typeface="Arial" charset="0"/>
              </a:defRPr>
            </a:lvl1pPr>
          </a:lstStyle>
          <a:p>
            <a:pPr>
              <a:defRPr/>
            </a:pPr>
            <a:fld id="{3B279122-079D-4EEF-9456-9214BDE4483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10432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6326188" cy="105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cs typeface="Arial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8267700" y="0"/>
            <a:ext cx="6326188" cy="105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cs typeface="Arial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022475" y="1582738"/>
            <a:ext cx="10553700" cy="7915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460500" y="10026650"/>
            <a:ext cx="11677650" cy="949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20048538"/>
            <a:ext cx="6326188" cy="105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cs typeface="Arial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8267700" y="20048538"/>
            <a:ext cx="6326188" cy="105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cs typeface="Arial" charset="0"/>
              </a:defRPr>
            </a:lvl1pPr>
          </a:lstStyle>
          <a:p>
            <a:pPr>
              <a:defRPr/>
            </a:pPr>
            <a:fld id="{37D02E4C-0AF9-41F7-AEAD-AA5730329B7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382837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A297D990-9DEE-414E-8307-5A523D6BF1D8}" type="slidenum">
              <a:rPr lang="en-US" altLang="ja-JP" sz="1200"/>
              <a:pPr eaLnBrk="1" hangingPunct="1"/>
              <a:t>1</a:t>
            </a:fld>
            <a:endParaRPr lang="en-US" altLang="ja-JP" sz="1200"/>
          </a:p>
        </p:txBody>
      </p:sp>
    </p:spTree>
    <p:extLst>
      <p:ext uri="{BB962C8B-B14F-4D97-AF65-F5344CB8AC3E}">
        <p14:creationId xmlns:p14="http://schemas.microsoft.com/office/powerpoint/2010/main" val="625916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438" y="2982913"/>
            <a:ext cx="10880725" cy="2057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0875" y="5440363"/>
            <a:ext cx="8959850" cy="24542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0BF354-36E4-4F31-BFB8-E01BB2CAA452}" type="datetimeFigureOut">
              <a:rPr lang="en-US"/>
              <a:pPr>
                <a:defRPr/>
              </a:pPr>
              <a:t>9/21/2014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3CE042-A140-4424-88BD-6333F225AE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61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3F1EE-9980-4BE1-8C05-BCF9E920C52E}" type="datetimeFigureOut">
              <a:rPr lang="en-US"/>
              <a:pPr>
                <a:defRPr/>
              </a:pPr>
              <a:t>9/21/2014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D1821F-F2A5-4C1B-8465-0C6557DB7A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92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82113" y="384175"/>
            <a:ext cx="2879725" cy="81930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9763" y="384175"/>
            <a:ext cx="8489950" cy="81930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F0DE1-7EF3-49E6-B0DF-A8C0604AD15D}" type="datetimeFigureOut">
              <a:rPr lang="en-US"/>
              <a:pPr>
                <a:defRPr/>
              </a:pPr>
              <a:t>9/21/2014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F53FE7-7574-439F-9FCF-DE7A1D967F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7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885942-344C-4FB2-9208-D82C2B2DBDF4}" type="datetimeFigureOut">
              <a:rPr lang="en-US"/>
              <a:pPr>
                <a:defRPr/>
              </a:pPr>
              <a:t>9/21/2014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23F101-4B92-4F85-99F7-B58BE52FD8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08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238" y="6169025"/>
            <a:ext cx="10880725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238" y="4068763"/>
            <a:ext cx="10880725" cy="210026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93D3E-3436-41AF-B6B9-863AC3EDB2AE}" type="datetimeFigureOut">
              <a:rPr lang="en-US"/>
              <a:pPr>
                <a:defRPr/>
              </a:pPr>
              <a:t>9/21/2014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A2C23-4530-411D-B588-77CD4E0BA8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82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9763" y="2239963"/>
            <a:ext cx="5684837" cy="6337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7000" y="2239963"/>
            <a:ext cx="5684838" cy="6337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BB1348-BDE6-4D84-892A-8F215908F862}" type="datetimeFigureOut">
              <a:rPr lang="en-US"/>
              <a:pPr>
                <a:defRPr/>
              </a:pPr>
              <a:t>9/21/2014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439790-424A-400E-A8ED-71A8FE35DA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83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763" y="2149475"/>
            <a:ext cx="5656262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763" y="3044825"/>
            <a:ext cx="5656262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02400" y="2149475"/>
            <a:ext cx="5659438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2400" y="3044825"/>
            <a:ext cx="5659438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08B905-A002-470B-8A16-EBAD7D0BAEC9}" type="datetimeFigureOut">
              <a:rPr lang="en-US"/>
              <a:pPr>
                <a:defRPr/>
              </a:pPr>
              <a:t>9/21/2014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AB8205-40AF-4011-AC5F-8CD57E9A20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5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2D3B12-9B4C-4A67-B98F-3E34386BF6C7}" type="datetimeFigureOut">
              <a:rPr lang="en-US"/>
              <a:pPr>
                <a:defRPr/>
              </a:pPr>
              <a:t>9/21/2014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8E987-7C0B-42D8-9F95-DC7154E510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38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E683E-141E-4B95-BD77-EDCEEEB2F47F}" type="datetimeFigureOut">
              <a:rPr lang="en-US"/>
              <a:pPr>
                <a:defRPr/>
              </a:pPr>
              <a:t>9/21/2014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63529-8BD1-44DD-AE58-538252192E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76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763" y="382588"/>
            <a:ext cx="4211637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388" y="382588"/>
            <a:ext cx="715645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9763" y="2009775"/>
            <a:ext cx="4211637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DA59F-515F-41FF-B851-58B79D8F45D7}" type="datetimeFigureOut">
              <a:rPr lang="en-US"/>
              <a:pPr>
                <a:defRPr/>
              </a:pPr>
              <a:t>9/21/2014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75963-5151-4502-898D-7A3C6D756B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7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9838" y="6721475"/>
            <a:ext cx="7680325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9838" y="857250"/>
            <a:ext cx="7680325" cy="5761038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9838" y="7513638"/>
            <a:ext cx="7680325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53376D-6A99-4BA8-81BB-694F8BFAE4B2}" type="datetimeFigureOut">
              <a:rPr lang="en-US"/>
              <a:pPr>
                <a:defRPr/>
              </a:pPr>
              <a:t>9/21/2014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B3A9DB-138C-41F3-B2C8-F84EF259A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29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39763" y="384175"/>
            <a:ext cx="115220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39763" y="2239963"/>
            <a:ext cx="11522075" cy="633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9763" y="8899525"/>
            <a:ext cx="2987675" cy="5111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 smtClean="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97BEF722-66D9-420D-8A9F-0DD13A3F4F7C}" type="datetimeFigureOut">
              <a:rPr lang="en-US"/>
              <a:pPr>
                <a:defRPr/>
              </a:pPr>
              <a:t>9/21/2014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73563" y="8899525"/>
            <a:ext cx="4054475" cy="5111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 smtClean="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74163" y="8899525"/>
            <a:ext cx="2987675" cy="5111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C3DE65BE-D9BA-4A7A-8659-3FE25C3E2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5" Type="http://schemas.openxmlformats.org/officeDocument/2006/relationships/image" Target="../media/image13.jpeg"/><Relationship Id="rId10" Type="http://schemas.openxmlformats.org/officeDocument/2006/relationships/image" Target="../media/image8.jpeg"/><Relationship Id="rId19" Type="http://schemas.openxmlformats.org/officeDocument/2006/relationships/image" Target="../media/image17.jpe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20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9.png"/><Relationship Id="rId16" Type="http://schemas.openxmlformats.org/officeDocument/2006/relationships/image" Target="../media/image32.png"/><Relationship Id="rId20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jpe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1.jpeg"/><Relationship Id="rId21" Type="http://schemas.openxmlformats.org/officeDocument/2006/relationships/image" Target="../media/image31.png"/><Relationship Id="rId7" Type="http://schemas.openxmlformats.org/officeDocument/2006/relationships/image" Target="../media/image45.jpe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2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jpeg"/><Relationship Id="rId15" Type="http://schemas.openxmlformats.org/officeDocument/2006/relationships/image" Target="../media/image52.png"/><Relationship Id="rId10" Type="http://schemas.openxmlformats.org/officeDocument/2006/relationships/image" Target="../media/image47.jpeg"/><Relationship Id="rId19" Type="http://schemas.openxmlformats.org/officeDocument/2006/relationships/image" Target="../media/image56.png"/><Relationship Id="rId4" Type="http://schemas.openxmlformats.org/officeDocument/2006/relationships/image" Target="../media/image42.png"/><Relationship Id="rId9" Type="http://schemas.openxmlformats.org/officeDocument/2006/relationships/image" Target="../media/image46.jpeg"/><Relationship Id="rId1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9" Type="http://schemas.openxmlformats.org/officeDocument/2006/relationships/image" Target="../media/image99.png"/><Relationship Id="rId3" Type="http://schemas.openxmlformats.org/officeDocument/2006/relationships/image" Target="../media/image64.png"/><Relationship Id="rId21" Type="http://schemas.openxmlformats.org/officeDocument/2006/relationships/image" Target="../media/image81.png"/><Relationship Id="rId34" Type="http://schemas.openxmlformats.org/officeDocument/2006/relationships/image" Target="../media/image94.png"/><Relationship Id="rId42" Type="http://schemas.openxmlformats.org/officeDocument/2006/relationships/image" Target="../media/image102.png"/><Relationship Id="rId47" Type="http://schemas.openxmlformats.org/officeDocument/2006/relationships/image" Target="../media/image107.png"/><Relationship Id="rId50" Type="http://schemas.openxmlformats.org/officeDocument/2006/relationships/image" Target="../media/image42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93.png"/><Relationship Id="rId38" Type="http://schemas.openxmlformats.org/officeDocument/2006/relationships/image" Target="../media/image98.png"/><Relationship Id="rId46" Type="http://schemas.openxmlformats.org/officeDocument/2006/relationships/image" Target="../media/image106.png"/><Relationship Id="rId2" Type="http://schemas.openxmlformats.org/officeDocument/2006/relationships/image" Target="../media/image58.png"/><Relationship Id="rId16" Type="http://schemas.openxmlformats.org/officeDocument/2006/relationships/image" Target="../media/image68.png"/><Relationship Id="rId20" Type="http://schemas.openxmlformats.org/officeDocument/2006/relationships/image" Target="../media/image80.png"/><Relationship Id="rId29" Type="http://schemas.openxmlformats.org/officeDocument/2006/relationships/image" Target="../media/image89.png"/><Relationship Id="rId41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32" Type="http://schemas.openxmlformats.org/officeDocument/2006/relationships/image" Target="../media/image76.png"/><Relationship Id="rId37" Type="http://schemas.openxmlformats.org/officeDocument/2006/relationships/image" Target="../media/image97.png"/><Relationship Id="rId40" Type="http://schemas.openxmlformats.org/officeDocument/2006/relationships/image" Target="../media/image100.png"/><Relationship Id="rId45" Type="http://schemas.openxmlformats.org/officeDocument/2006/relationships/image" Target="../media/image105.png"/><Relationship Id="rId5" Type="http://schemas.openxmlformats.org/officeDocument/2006/relationships/image" Target="../media/image2.png"/><Relationship Id="rId15" Type="http://schemas.openxmlformats.org/officeDocument/2006/relationships/image" Target="../media/image66.png"/><Relationship Id="rId23" Type="http://schemas.openxmlformats.org/officeDocument/2006/relationships/image" Target="../media/image61.png"/><Relationship Id="rId28" Type="http://schemas.openxmlformats.org/officeDocument/2006/relationships/image" Target="../media/image88.png"/><Relationship Id="rId36" Type="http://schemas.openxmlformats.org/officeDocument/2006/relationships/image" Target="../media/image96.png"/><Relationship Id="rId49" Type="http://schemas.openxmlformats.org/officeDocument/2006/relationships/image" Target="../media/image63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31" Type="http://schemas.openxmlformats.org/officeDocument/2006/relationships/image" Target="../media/image91.png"/><Relationship Id="rId44" Type="http://schemas.openxmlformats.org/officeDocument/2006/relationships/image" Target="../media/image104.png"/><Relationship Id="rId4" Type="http://schemas.openxmlformats.org/officeDocument/2006/relationships/image" Target="../media/image18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35" Type="http://schemas.openxmlformats.org/officeDocument/2006/relationships/image" Target="../media/image95.png"/><Relationship Id="rId43" Type="http://schemas.openxmlformats.org/officeDocument/2006/relationships/image" Target="../media/image103.png"/><Relationship Id="rId48" Type="http://schemas.openxmlformats.org/officeDocument/2006/relationships/image" Target="../media/image62.png"/><Relationship Id="rId8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26" Type="http://schemas.openxmlformats.org/officeDocument/2006/relationships/image" Target="../media/image129.png"/><Relationship Id="rId3" Type="http://schemas.openxmlformats.org/officeDocument/2006/relationships/image" Target="../media/image66.jpeg"/><Relationship Id="rId21" Type="http://schemas.openxmlformats.org/officeDocument/2006/relationships/image" Target="../media/image124.png"/><Relationship Id="rId34" Type="http://schemas.openxmlformats.org/officeDocument/2006/relationships/image" Target="../media/image137.png"/><Relationship Id="rId7" Type="http://schemas.openxmlformats.org/officeDocument/2006/relationships/image" Target="../media/image92.png"/><Relationship Id="rId12" Type="http://schemas.openxmlformats.org/officeDocument/2006/relationships/image" Target="../media/image56.png"/><Relationship Id="rId17" Type="http://schemas.openxmlformats.org/officeDocument/2006/relationships/image" Target="../media/image112.png"/><Relationship Id="rId25" Type="http://schemas.openxmlformats.org/officeDocument/2006/relationships/image" Target="../media/image128.png"/><Relationship Id="rId33" Type="http://schemas.openxmlformats.org/officeDocument/2006/relationships/image" Target="../media/image136.png"/><Relationship Id="rId2" Type="http://schemas.openxmlformats.org/officeDocument/2006/relationships/image" Target="../media/image65.png"/><Relationship Id="rId16" Type="http://schemas.openxmlformats.org/officeDocument/2006/relationships/image" Target="../media/image111.jpeg"/><Relationship Id="rId20" Type="http://schemas.openxmlformats.org/officeDocument/2006/relationships/image" Target="../media/image123.png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109.png"/><Relationship Id="rId24" Type="http://schemas.openxmlformats.org/officeDocument/2006/relationships/image" Target="../media/image127.png"/><Relationship Id="rId32" Type="http://schemas.openxmlformats.org/officeDocument/2006/relationships/image" Target="../media/image135.png"/><Relationship Id="rId5" Type="http://schemas.openxmlformats.org/officeDocument/2006/relationships/image" Target="../media/image76.jpeg"/><Relationship Id="rId15" Type="http://schemas.openxmlformats.org/officeDocument/2006/relationships/image" Target="../media/image110.png"/><Relationship Id="rId23" Type="http://schemas.openxmlformats.org/officeDocument/2006/relationships/image" Target="../media/image113.jpeg"/><Relationship Id="rId28" Type="http://schemas.openxmlformats.org/officeDocument/2006/relationships/image" Target="../media/image114.png"/><Relationship Id="rId36" Type="http://schemas.openxmlformats.org/officeDocument/2006/relationships/image" Target="../media/image139.png"/><Relationship Id="rId10" Type="http://schemas.openxmlformats.org/officeDocument/2006/relationships/image" Target="../media/image47.jpeg"/><Relationship Id="rId19" Type="http://schemas.openxmlformats.org/officeDocument/2006/relationships/image" Target="../media/image122.png"/><Relationship Id="rId31" Type="http://schemas.openxmlformats.org/officeDocument/2006/relationships/image" Target="../media/image134.png"/><Relationship Id="rId4" Type="http://schemas.openxmlformats.org/officeDocument/2006/relationships/image" Target="../media/image75.png"/><Relationship Id="rId9" Type="http://schemas.openxmlformats.org/officeDocument/2006/relationships/image" Target="../media/image2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Relationship Id="rId27" Type="http://schemas.openxmlformats.org/officeDocument/2006/relationships/image" Target="../media/image130.png"/><Relationship Id="rId30" Type="http://schemas.openxmlformats.org/officeDocument/2006/relationships/image" Target="../media/image133.png"/><Relationship Id="rId35" Type="http://schemas.openxmlformats.org/officeDocument/2006/relationships/image" Target="../media/image1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Straight Connector 174"/>
          <p:cNvCxnSpPr/>
          <p:nvPr/>
        </p:nvCxnSpPr>
        <p:spPr>
          <a:xfrm>
            <a:off x="5473961" y="1411695"/>
            <a:ext cx="15707" cy="81125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6422876" y="1411695"/>
            <a:ext cx="15707" cy="81125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096" y="3032656"/>
            <a:ext cx="4435161" cy="2541541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tx2"/>
              </a:buClr>
              <a:buSzPct val="120000"/>
              <a:buAutoNum type="arabicPeriod"/>
            </a:pPr>
            <a:r>
              <a:rPr lang="en-US" sz="1200" b="1" dirty="0" smtClean="0">
                <a:solidFill>
                  <a:schemeClr val="tx2"/>
                </a:solidFill>
              </a:rPr>
              <a:t>NXT</a:t>
            </a:r>
            <a:r>
              <a:rPr lang="en-US" sz="1200" dirty="0"/>
              <a:t>:</a:t>
            </a:r>
            <a:r>
              <a:rPr lang="en-US" sz="1200" dirty="0" smtClean="0"/>
              <a:t> </a:t>
            </a:r>
            <a:r>
              <a:rPr lang="ja-JP" altLang="en-US" sz="1200" dirty="0" smtClean="0"/>
              <a:t>ベーシックステージのコースに沿って走行し、斜面を登り、橋を渡ります。</a:t>
            </a:r>
            <a:endParaRPr lang="en-US" sz="1200" dirty="0" smtClean="0"/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SzPct val="120000"/>
              <a:buAutoNum type="arabicPeriod"/>
            </a:pPr>
            <a:r>
              <a:rPr lang="ja-JP" altLang="en-US" sz="1200" b="1" dirty="0" smtClean="0">
                <a:solidFill>
                  <a:schemeClr val="tx2"/>
                </a:solidFill>
              </a:rPr>
              <a:t>圧力センサーと旗</a:t>
            </a:r>
            <a:r>
              <a:rPr lang="ja-JP" altLang="en-US" sz="1200" dirty="0" smtClean="0">
                <a:solidFill>
                  <a:schemeClr val="tx2"/>
                </a:solidFill>
              </a:rPr>
              <a:t> </a:t>
            </a:r>
            <a:r>
              <a:rPr lang="en-US" altLang="ja-JP" sz="1200" b="1" dirty="0">
                <a:solidFill>
                  <a:schemeClr val="tx2"/>
                </a:solidFill>
              </a:rPr>
              <a:t>:</a:t>
            </a:r>
            <a:r>
              <a:rPr lang="en-US" altLang="ja-JP" sz="1200" dirty="0" smtClean="0"/>
              <a:t> </a:t>
            </a:r>
            <a:r>
              <a:rPr lang="en-US" altLang="ja-JP" sz="1200" dirty="0"/>
              <a:t>NXT </a:t>
            </a:r>
            <a:r>
              <a:rPr lang="ja-JP" altLang="en-US" sz="1200" dirty="0"/>
              <a:t>が山頂に到達した時、</a:t>
            </a:r>
            <a:r>
              <a:rPr lang="en-US" altLang="ja-JP" sz="1200" dirty="0"/>
              <a:t>ON </a:t>
            </a:r>
            <a:r>
              <a:rPr lang="ja-JP" altLang="en-US" sz="1200" dirty="0" smtClean="0"/>
              <a:t>になります。</a:t>
            </a:r>
            <a:endParaRPr lang="en-US" altLang="ja-JP" sz="1200" dirty="0" smtClean="0"/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SzPct val="120000"/>
              <a:buAutoNum type="arabicPeriod"/>
            </a:pPr>
            <a:r>
              <a:rPr lang="en-US" sz="1200" b="1" dirty="0" err="1" smtClean="0">
                <a:solidFill>
                  <a:schemeClr val="tx2"/>
                </a:solidFill>
              </a:rPr>
              <a:t>Spheros</a:t>
            </a:r>
            <a:r>
              <a:rPr lang="en-US" sz="1200" dirty="0" smtClean="0"/>
              <a:t> </a:t>
            </a:r>
            <a:r>
              <a:rPr lang="en-US" sz="1200" b="1" dirty="0" smtClean="0">
                <a:solidFill>
                  <a:schemeClr val="tx2"/>
                </a:solidFill>
              </a:rPr>
              <a:t>:</a:t>
            </a:r>
            <a:r>
              <a:rPr lang="en-US" sz="1200" dirty="0" smtClean="0"/>
              <a:t> </a:t>
            </a:r>
            <a:r>
              <a:rPr lang="en-US" altLang="ja-JP" sz="1200" dirty="0"/>
              <a:t>EV3 </a:t>
            </a:r>
            <a:r>
              <a:rPr lang="ja-JP" altLang="en-US" sz="1200" dirty="0"/>
              <a:t>から逃げ、保護エリアへ行きます。</a:t>
            </a:r>
            <a:r>
              <a:rPr lang="en-US" sz="1200" dirty="0" smtClean="0"/>
              <a:t>  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SzPct val="120000"/>
              <a:buAutoNum type="arabicPeriod"/>
            </a:pPr>
            <a:r>
              <a:rPr lang="en-US" sz="1200" b="1" dirty="0" smtClean="0">
                <a:solidFill>
                  <a:schemeClr val="tx2"/>
                </a:solidFill>
              </a:rPr>
              <a:t>EV3</a:t>
            </a:r>
            <a:r>
              <a:rPr lang="en-US" sz="1200" dirty="0" smtClean="0"/>
              <a:t> </a:t>
            </a:r>
            <a:r>
              <a:rPr lang="en-US" sz="1200" b="1" dirty="0">
                <a:solidFill>
                  <a:schemeClr val="tx2"/>
                </a:solidFill>
              </a:rPr>
              <a:t>:</a:t>
            </a:r>
            <a:r>
              <a:rPr lang="en-US" sz="1200" dirty="0" smtClean="0"/>
              <a:t> </a:t>
            </a:r>
            <a:r>
              <a:rPr lang="en-US" altLang="ja-JP" sz="1200" dirty="0" err="1"/>
              <a:t>Spheros</a:t>
            </a:r>
            <a:r>
              <a:rPr lang="en-US" altLang="ja-JP" sz="1200" dirty="0"/>
              <a:t> </a:t>
            </a:r>
            <a:r>
              <a:rPr lang="ja-JP" altLang="en-US" sz="1200" dirty="0"/>
              <a:t>を追いかけます。 </a:t>
            </a:r>
            <a:endParaRPr lang="en-US" altLang="ja-JP" sz="1200" dirty="0" smtClean="0"/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SzPct val="120000"/>
              <a:buAutoNum type="arabicPeriod"/>
            </a:pPr>
            <a:r>
              <a:rPr lang="en-US" sz="1200" b="1" dirty="0" err="1" smtClean="0">
                <a:solidFill>
                  <a:schemeClr val="tx2"/>
                </a:solidFill>
              </a:rPr>
              <a:t>Zumobots</a:t>
            </a:r>
            <a:r>
              <a:rPr lang="en-US" sz="1200" dirty="0" smtClean="0"/>
              <a:t> </a:t>
            </a:r>
            <a:r>
              <a:rPr lang="en-US" sz="1200" b="1" dirty="0">
                <a:solidFill>
                  <a:schemeClr val="tx2"/>
                </a:solidFill>
              </a:rPr>
              <a:t>:</a:t>
            </a:r>
            <a:r>
              <a:rPr lang="en-US" sz="1200" dirty="0" smtClean="0"/>
              <a:t> </a:t>
            </a:r>
            <a:r>
              <a:rPr lang="en-US" altLang="ja-JP" sz="1200" dirty="0"/>
              <a:t>EV3 </a:t>
            </a:r>
            <a:r>
              <a:rPr lang="ja-JP" altLang="en-US" sz="1200" dirty="0"/>
              <a:t>から </a:t>
            </a:r>
            <a:r>
              <a:rPr lang="en-US" altLang="ja-JP" sz="1200" dirty="0" err="1"/>
              <a:t>Spheros</a:t>
            </a:r>
            <a:r>
              <a:rPr lang="en-US" altLang="ja-JP" sz="1200" dirty="0"/>
              <a:t> </a:t>
            </a:r>
            <a:r>
              <a:rPr lang="ja-JP" altLang="en-US" sz="1200" dirty="0"/>
              <a:t>を守るため、保護エリア</a:t>
            </a:r>
            <a:r>
              <a:rPr lang="ja-JP" altLang="en-US" sz="1200" dirty="0" smtClean="0"/>
              <a:t>の</a:t>
            </a:r>
            <a:r>
              <a:rPr lang="en-US" altLang="ja-JP" sz="1200" dirty="0" smtClean="0"/>
              <a:t/>
            </a:r>
            <a:br>
              <a:rPr lang="en-US" altLang="ja-JP" sz="1200" dirty="0" smtClean="0"/>
            </a:br>
            <a:r>
              <a:rPr lang="ja-JP" altLang="en-US" sz="1200" dirty="0" smtClean="0"/>
              <a:t>開閉</a:t>
            </a:r>
            <a:r>
              <a:rPr lang="ja-JP" altLang="en-US" sz="1200" dirty="0"/>
              <a:t>をします。 </a:t>
            </a:r>
            <a:endParaRPr lang="en-US" altLang="ja-JP" sz="1200" dirty="0" smtClean="0"/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SzPct val="120000"/>
              <a:buAutoNum type="arabicPeriod"/>
            </a:pPr>
            <a:r>
              <a:rPr lang="en-US" sz="1200" b="1" dirty="0" smtClean="0">
                <a:solidFill>
                  <a:schemeClr val="tx2"/>
                </a:solidFill>
              </a:rPr>
              <a:t>Webcam</a:t>
            </a:r>
            <a:r>
              <a:rPr lang="en-US" sz="1200" dirty="0" smtClean="0"/>
              <a:t> </a:t>
            </a:r>
            <a:r>
              <a:rPr lang="en-US" sz="1200" b="1" dirty="0" smtClean="0">
                <a:solidFill>
                  <a:schemeClr val="tx2"/>
                </a:solidFill>
              </a:rPr>
              <a:t>:</a:t>
            </a:r>
            <a:r>
              <a:rPr lang="en-US" sz="1200" dirty="0" smtClean="0"/>
              <a:t> </a:t>
            </a:r>
            <a:r>
              <a:rPr lang="en-US" altLang="ja-JP" sz="1200" dirty="0" err="1"/>
              <a:t>Spheros</a:t>
            </a:r>
            <a:r>
              <a:rPr lang="en-US" altLang="ja-JP" sz="1200" dirty="0"/>
              <a:t> </a:t>
            </a:r>
            <a:r>
              <a:rPr lang="ja-JP" altLang="en-US" sz="1200" dirty="0"/>
              <a:t>と </a:t>
            </a:r>
            <a:r>
              <a:rPr lang="en-US" altLang="ja-JP" sz="1200" dirty="0" err="1"/>
              <a:t>Zumobots</a:t>
            </a:r>
            <a:r>
              <a:rPr lang="en-US" altLang="ja-JP" sz="1200" dirty="0"/>
              <a:t> </a:t>
            </a:r>
            <a:r>
              <a:rPr lang="ja-JP" altLang="en-US" sz="1200" dirty="0"/>
              <a:t>の位置を観測し、ホスト </a:t>
            </a:r>
            <a:r>
              <a:rPr lang="en-US" altLang="ja-JP" sz="1200" dirty="0"/>
              <a:t>PC </a:t>
            </a:r>
            <a:r>
              <a:rPr lang="en-US" altLang="ja-JP" sz="1200" dirty="0" smtClean="0"/>
              <a:t/>
            </a:r>
            <a:br>
              <a:rPr lang="en-US" altLang="ja-JP" sz="1200" dirty="0" smtClean="0"/>
            </a:br>
            <a:r>
              <a:rPr lang="ja-JP" altLang="en-US" sz="1200" dirty="0" smtClean="0"/>
              <a:t>へ画像</a:t>
            </a:r>
            <a:r>
              <a:rPr lang="ja-JP" altLang="en-US" sz="1200" dirty="0"/>
              <a:t>を送信します。</a:t>
            </a:r>
            <a:endParaRPr lang="en-US" sz="1200" dirty="0" smtClean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20984" t="17871" r="16671" b="8049"/>
          <a:stretch/>
        </p:blipFill>
        <p:spPr>
          <a:xfrm>
            <a:off x="64096" y="5592688"/>
            <a:ext cx="5318509" cy="3933298"/>
          </a:xfrm>
          <a:prstGeom prst="rect">
            <a:avLst/>
          </a:prstGeom>
        </p:spPr>
      </p:pic>
      <p:sp>
        <p:nvSpPr>
          <p:cNvPr id="2050" name="TextBox 62"/>
          <p:cNvSpPr txBox="1">
            <a:spLocks noChangeArrowheads="1"/>
          </p:cNvSpPr>
          <p:nvPr/>
        </p:nvSpPr>
        <p:spPr bwMode="auto">
          <a:xfrm>
            <a:off x="0" y="-6350"/>
            <a:ext cx="12801600" cy="52322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2800" b="1" dirty="0" smtClean="0">
                <a:solidFill>
                  <a:schemeClr val="bg1"/>
                </a:solidFill>
                <a:latin typeface="Verdana" pitchFamily="34" charset="0"/>
              </a:rPr>
              <a:t>1. </a:t>
            </a:r>
            <a:r>
              <a:rPr lang="ja-JP" altLang="en-US" sz="2800" b="1" dirty="0" smtClean="0">
                <a:solidFill>
                  <a:schemeClr val="bg1"/>
                </a:solidFill>
                <a:latin typeface="Verdana" pitchFamily="34" charset="0"/>
              </a:rPr>
              <a:t>アーキテクト　パフォーマンス</a:t>
            </a:r>
            <a:endParaRPr lang="en-US" sz="28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pic>
        <p:nvPicPr>
          <p:cNvPr id="270" name="Picture 65" descr="logo6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0" b="11098"/>
          <a:stretch>
            <a:fillRect/>
          </a:stretch>
        </p:blipFill>
        <p:spPr bwMode="auto">
          <a:xfrm>
            <a:off x="11000275" y="48072"/>
            <a:ext cx="1804369" cy="399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912" y="408112"/>
            <a:ext cx="12801600" cy="9145016"/>
            <a:chOff x="0" y="408112"/>
            <a:chExt cx="12801600" cy="9145016"/>
          </a:xfrm>
        </p:grpSpPr>
        <p:sp>
          <p:nvSpPr>
            <p:cNvPr id="12" name="Notched Right Arrow 11"/>
            <p:cNvSpPr/>
            <p:nvPr/>
          </p:nvSpPr>
          <p:spPr>
            <a:xfrm>
              <a:off x="0" y="408112"/>
              <a:ext cx="12801600" cy="1331402"/>
            </a:xfrm>
            <a:prstGeom prst="notchedRightArrow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Oval 13"/>
            <p:cNvSpPr/>
            <p:nvPr/>
          </p:nvSpPr>
          <p:spPr>
            <a:xfrm>
              <a:off x="496144" y="789333"/>
              <a:ext cx="568960" cy="56896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 16"/>
            <p:cNvSpPr/>
            <p:nvPr/>
          </p:nvSpPr>
          <p:spPr>
            <a:xfrm>
              <a:off x="7335500" y="1955800"/>
              <a:ext cx="2475309" cy="2275840"/>
            </a:xfrm>
            <a:custGeom>
              <a:avLst/>
              <a:gdLst>
                <a:gd name="connsiteX0" fmla="*/ 0 w 2475309"/>
                <a:gd name="connsiteY0" fmla="*/ 0 h 2275840"/>
                <a:gd name="connsiteX1" fmla="*/ 2475309 w 2475309"/>
                <a:gd name="connsiteY1" fmla="*/ 0 h 2275840"/>
                <a:gd name="connsiteX2" fmla="*/ 2475309 w 2475309"/>
                <a:gd name="connsiteY2" fmla="*/ 2275840 h 2275840"/>
                <a:gd name="connsiteX3" fmla="*/ 0 w 2475309"/>
                <a:gd name="connsiteY3" fmla="*/ 2275840 h 2275840"/>
                <a:gd name="connsiteX4" fmla="*/ 0 w 2475309"/>
                <a:gd name="connsiteY4" fmla="*/ 0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309" h="2275840">
                  <a:moveTo>
                    <a:pt x="0" y="0"/>
                  </a:moveTo>
                  <a:lnTo>
                    <a:pt x="2475309" y="0"/>
                  </a:lnTo>
                  <a:lnTo>
                    <a:pt x="2475309" y="2275840"/>
                  </a:lnTo>
                  <a:lnTo>
                    <a:pt x="0" y="22758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5384" tIns="405384" rIns="405384" bIns="405384" numCol="1" spcCol="1270" anchor="b" anchorCtr="0">
              <a:noAutofit/>
            </a:bodyPr>
            <a:lstStyle/>
            <a:p>
              <a:pPr lvl="0" algn="ctr" defTabSz="2533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700" kern="12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6144" y="878260"/>
              <a:ext cx="576064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b="1" dirty="0" smtClean="0"/>
                <a:t>0:00</a:t>
              </a:r>
              <a:endParaRPr lang="en-US" b="1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1441773" y="789333"/>
              <a:ext cx="568960" cy="56896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TextBox 30"/>
            <p:cNvSpPr txBox="1"/>
            <p:nvPr/>
          </p:nvSpPr>
          <p:spPr>
            <a:xfrm>
              <a:off x="1432248" y="878260"/>
              <a:ext cx="576064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dirty="0" smtClean="0"/>
                <a:t>0:15</a:t>
              </a:r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365931" y="789333"/>
              <a:ext cx="568960" cy="56896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TextBox 36"/>
            <p:cNvSpPr txBox="1"/>
            <p:nvPr/>
          </p:nvSpPr>
          <p:spPr>
            <a:xfrm>
              <a:off x="2365931" y="878260"/>
              <a:ext cx="576064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dirty="0" smtClean="0"/>
                <a:t>0:30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3311560" y="789333"/>
              <a:ext cx="568960" cy="56896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TextBox 38"/>
            <p:cNvSpPr txBox="1"/>
            <p:nvPr/>
          </p:nvSpPr>
          <p:spPr>
            <a:xfrm>
              <a:off x="3302035" y="878260"/>
              <a:ext cx="576064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dirty="0" smtClean="0"/>
                <a:t>0:45</a:t>
              </a:r>
              <a:endParaRPr lang="en-US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4240560" y="787983"/>
              <a:ext cx="568960" cy="56896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TextBox 40"/>
            <p:cNvSpPr txBox="1"/>
            <p:nvPr/>
          </p:nvSpPr>
          <p:spPr>
            <a:xfrm>
              <a:off x="4240560" y="876910"/>
              <a:ext cx="576064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dirty="0" smtClean="0"/>
                <a:t>1:00</a:t>
              </a:r>
              <a:endParaRPr lang="en-US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5186189" y="787983"/>
              <a:ext cx="568960" cy="56896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TextBox 42"/>
            <p:cNvSpPr txBox="1"/>
            <p:nvPr/>
          </p:nvSpPr>
          <p:spPr>
            <a:xfrm>
              <a:off x="5176664" y="876910"/>
              <a:ext cx="576064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dirty="0" smtClean="0"/>
                <a:t>1:15</a:t>
              </a:r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6110347" y="787983"/>
              <a:ext cx="568960" cy="56896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TextBox 44"/>
            <p:cNvSpPr txBox="1"/>
            <p:nvPr/>
          </p:nvSpPr>
          <p:spPr>
            <a:xfrm>
              <a:off x="6110347" y="876910"/>
              <a:ext cx="576064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dirty="0" smtClean="0"/>
                <a:t>1:30</a:t>
              </a:r>
              <a:endParaRPr lang="en-US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7055976" y="787983"/>
              <a:ext cx="568960" cy="56896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TextBox 46"/>
            <p:cNvSpPr txBox="1"/>
            <p:nvPr/>
          </p:nvSpPr>
          <p:spPr>
            <a:xfrm>
              <a:off x="7046451" y="876910"/>
              <a:ext cx="576064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dirty="0" smtClean="0"/>
                <a:t>1:45</a:t>
              </a:r>
              <a:endParaRPr lang="en-US" dirty="0"/>
            </a:p>
          </p:txBody>
        </p:sp>
        <p:sp>
          <p:nvSpPr>
            <p:cNvPr id="58" name="Oval 57"/>
            <p:cNvSpPr/>
            <p:nvPr/>
          </p:nvSpPr>
          <p:spPr>
            <a:xfrm>
              <a:off x="7994501" y="789333"/>
              <a:ext cx="568960" cy="56896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9" name="TextBox 58"/>
            <p:cNvSpPr txBox="1"/>
            <p:nvPr/>
          </p:nvSpPr>
          <p:spPr>
            <a:xfrm>
              <a:off x="7984976" y="878260"/>
              <a:ext cx="576064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dirty="0" smtClean="0"/>
                <a:t>2:00</a:t>
              </a:r>
              <a:endParaRPr lang="en-US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8923501" y="787983"/>
              <a:ext cx="568960" cy="56896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TextBox 60"/>
            <p:cNvSpPr txBox="1"/>
            <p:nvPr/>
          </p:nvSpPr>
          <p:spPr>
            <a:xfrm>
              <a:off x="8923501" y="876910"/>
              <a:ext cx="576064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dirty="0" smtClean="0"/>
                <a:t>2:15</a:t>
              </a:r>
              <a:endParaRPr lang="en-US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9869130" y="787983"/>
              <a:ext cx="568960" cy="56896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3" name="TextBox 62"/>
            <p:cNvSpPr txBox="1"/>
            <p:nvPr/>
          </p:nvSpPr>
          <p:spPr>
            <a:xfrm>
              <a:off x="9859605" y="876910"/>
              <a:ext cx="576064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dirty="0" smtClean="0"/>
                <a:t>2:30</a:t>
              </a:r>
              <a:endParaRPr lang="en-US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10793288" y="787983"/>
              <a:ext cx="568960" cy="56896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5" name="TextBox 64"/>
            <p:cNvSpPr txBox="1"/>
            <p:nvPr/>
          </p:nvSpPr>
          <p:spPr>
            <a:xfrm>
              <a:off x="10793288" y="876910"/>
              <a:ext cx="576064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dirty="0" smtClean="0"/>
                <a:t>2:45</a:t>
              </a:r>
              <a:endParaRPr lang="en-US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11738917" y="787983"/>
              <a:ext cx="568960" cy="56896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TextBox 66"/>
            <p:cNvSpPr txBox="1"/>
            <p:nvPr/>
          </p:nvSpPr>
          <p:spPr>
            <a:xfrm>
              <a:off x="11729392" y="876910"/>
              <a:ext cx="576064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b="1" dirty="0" smtClean="0"/>
                <a:t>3:00</a:t>
              </a:r>
              <a:endParaRPr lang="en-US" b="1" dirty="0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787002" y="1440570"/>
              <a:ext cx="3000" cy="1549731"/>
            </a:xfrm>
            <a:prstGeom prst="line">
              <a:avLst/>
            </a:prstGeom>
            <a:ln w="444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735917" y="1440570"/>
              <a:ext cx="15707" cy="914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2656384" y="1440570"/>
              <a:ext cx="15707" cy="914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3605299" y="1440570"/>
              <a:ext cx="15707" cy="914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28592" y="1416224"/>
              <a:ext cx="15707" cy="914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346889" y="1416224"/>
              <a:ext cx="15707" cy="811255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273008" y="1440570"/>
              <a:ext cx="15707" cy="811255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9221923" y="1440570"/>
              <a:ext cx="15707" cy="811255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10142390" y="1440570"/>
              <a:ext cx="15707" cy="811255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11091305" y="1440570"/>
              <a:ext cx="15707" cy="811255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2014598" y="1416224"/>
              <a:ext cx="15707" cy="8112558"/>
            </a:xfrm>
            <a:prstGeom prst="line">
              <a:avLst/>
            </a:prstGeom>
            <a:ln w="444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ounded Rectangle 8"/>
          <p:cNvSpPr/>
          <p:nvPr/>
        </p:nvSpPr>
        <p:spPr>
          <a:xfrm>
            <a:off x="856184" y="1628800"/>
            <a:ext cx="2781463" cy="13716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" tIns="9144" rIns="9144" bIns="9144" rtlCol="0" anchor="t" anchorCtr="0"/>
          <a:lstStyle/>
          <a:p>
            <a:pPr algn="ctr"/>
            <a:r>
              <a:rPr lang="en-US" altLang="ja-JP" sz="1000" dirty="0">
                <a:solidFill>
                  <a:schemeClr val="tx1"/>
                </a:solidFill>
              </a:rPr>
              <a:t>NXT</a:t>
            </a:r>
            <a:r>
              <a:rPr lang="ja-JP" altLang="en-US" sz="1000" dirty="0">
                <a:solidFill>
                  <a:schemeClr val="tx1"/>
                </a:solidFill>
              </a:rPr>
              <a:t>は</a:t>
            </a:r>
            <a:r>
              <a:rPr lang="ja-JP" altLang="en-US" sz="1000" dirty="0" smtClean="0">
                <a:solidFill>
                  <a:schemeClr val="tx1"/>
                </a:solidFill>
              </a:rPr>
              <a:t>ライントレースに</a:t>
            </a:r>
            <a:r>
              <a:rPr lang="ja-JP" altLang="en-US" sz="1000" dirty="0">
                <a:solidFill>
                  <a:schemeClr val="tx1"/>
                </a:solidFill>
              </a:rPr>
              <a:t>よってトラックを進みます。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3823304" y="1628800"/>
            <a:ext cx="1921699" cy="13716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" tIns="9144" rIns="9144" bIns="9144" rtlCol="0" anchor="t" anchorCtr="0"/>
          <a:lstStyle/>
          <a:p>
            <a:pPr algn="ctr"/>
            <a:r>
              <a:rPr lang="en-US" altLang="ja-JP" sz="1000" dirty="0">
                <a:solidFill>
                  <a:schemeClr val="tx1"/>
                </a:solidFill>
              </a:rPr>
              <a:t>NXT</a:t>
            </a:r>
            <a:r>
              <a:rPr lang="ja-JP" altLang="en-US" sz="1000" dirty="0" smtClean="0">
                <a:solidFill>
                  <a:schemeClr val="tx1"/>
                </a:solidFill>
              </a:rPr>
              <a:t>は斜面を</a:t>
            </a:r>
            <a:r>
              <a:rPr lang="ja-JP" altLang="en-US" sz="1000" dirty="0">
                <a:solidFill>
                  <a:schemeClr val="tx1"/>
                </a:solidFill>
              </a:rPr>
              <a:t>登って、橋を渡ります。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5032648" y="3212976"/>
            <a:ext cx="1773318" cy="1371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" tIns="9144" rIns="731520" bIns="9144" rtlCol="0" anchor="t" anchorCtr="0"/>
          <a:lstStyle/>
          <a:p>
            <a:r>
              <a:rPr lang="en-US" altLang="ja-JP" sz="1000" dirty="0" smtClean="0">
                <a:solidFill>
                  <a:schemeClr val="tx1"/>
                </a:solidFill>
              </a:rPr>
              <a:t/>
            </a:r>
            <a:br>
              <a:rPr lang="en-US" altLang="ja-JP" sz="1000" dirty="0" smtClean="0">
                <a:solidFill>
                  <a:schemeClr val="tx1"/>
                </a:solidFill>
              </a:rPr>
            </a:br>
            <a:r>
              <a:rPr lang="en-US" altLang="ja-JP" sz="1000" dirty="0" smtClean="0">
                <a:solidFill>
                  <a:schemeClr val="tx1"/>
                </a:solidFill>
              </a:rPr>
              <a:t>NXT</a:t>
            </a:r>
            <a:r>
              <a:rPr lang="ja-JP" altLang="en-US" sz="1000" dirty="0">
                <a:solidFill>
                  <a:schemeClr val="tx1"/>
                </a:solidFill>
              </a:rPr>
              <a:t>は</a:t>
            </a:r>
            <a:r>
              <a:rPr lang="ja-JP" altLang="en-US" sz="1000" dirty="0" smtClean="0">
                <a:solidFill>
                  <a:schemeClr val="tx1"/>
                </a:solidFill>
              </a:rPr>
              <a:t>圧力</a:t>
            </a:r>
            <a:r>
              <a:rPr lang="en-US" altLang="ja-JP" sz="1000" dirty="0" smtClean="0">
                <a:solidFill>
                  <a:schemeClr val="tx1"/>
                </a:solidFill>
              </a:rPr>
              <a:t/>
            </a:r>
            <a:br>
              <a:rPr lang="en-US" altLang="ja-JP" sz="1000" dirty="0" smtClean="0">
                <a:solidFill>
                  <a:schemeClr val="tx1"/>
                </a:solidFill>
              </a:rPr>
            </a:br>
            <a:r>
              <a:rPr lang="ja-JP" altLang="en-US" sz="1000" dirty="0" smtClean="0">
                <a:solidFill>
                  <a:schemeClr val="tx1"/>
                </a:solidFill>
              </a:rPr>
              <a:t>スイッチ</a:t>
            </a:r>
            <a:r>
              <a:rPr lang="ja-JP" altLang="en-US" sz="1000" dirty="0">
                <a:solidFill>
                  <a:schemeClr val="tx1"/>
                </a:solidFill>
              </a:rPr>
              <a:t>を動かし、山の頂上に旗を</a:t>
            </a:r>
            <a:r>
              <a:rPr lang="ja-JP" altLang="en-US" sz="1000" dirty="0" smtClean="0">
                <a:solidFill>
                  <a:schemeClr val="tx1"/>
                </a:solidFill>
              </a:rPr>
              <a:t>掲げます。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5896743" y="1628800"/>
            <a:ext cx="3988827" cy="13716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" tIns="9144" rIns="9144" bIns="9144" rtlCol="0" anchor="t" anchorCtr="0"/>
          <a:lstStyle/>
          <a:p>
            <a:pPr algn="ctr"/>
            <a:r>
              <a:rPr lang="en-US" altLang="ja-JP" sz="1000" dirty="0">
                <a:solidFill>
                  <a:schemeClr val="tx1"/>
                </a:solidFill>
              </a:rPr>
              <a:t>NXT</a:t>
            </a:r>
            <a:r>
              <a:rPr lang="ja-JP" altLang="en-US" sz="1000" dirty="0">
                <a:solidFill>
                  <a:schemeClr val="tx1"/>
                </a:solidFill>
              </a:rPr>
              <a:t>は回転して、下がります。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519003" y="5016624"/>
            <a:ext cx="2578621" cy="148725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" tIns="9144" rIns="9144" bIns="9144" rtlCol="0" anchor="t" anchorCtr="0"/>
          <a:lstStyle/>
          <a:p>
            <a:pPr algn="ctr"/>
            <a:r>
              <a:rPr lang="en-US" altLang="ja-JP" sz="1000" dirty="0" smtClean="0">
                <a:solidFill>
                  <a:schemeClr val="tx1"/>
                </a:solidFill>
              </a:rPr>
              <a:t/>
            </a:r>
            <a:br>
              <a:rPr lang="en-US" altLang="ja-JP" sz="1000" dirty="0" smtClean="0">
                <a:solidFill>
                  <a:schemeClr val="tx1"/>
                </a:solidFill>
              </a:rPr>
            </a:br>
            <a:r>
              <a:rPr lang="en-US" altLang="ja-JP" sz="1000" dirty="0" err="1" smtClean="0">
                <a:solidFill>
                  <a:schemeClr val="tx1"/>
                </a:solidFill>
              </a:rPr>
              <a:t>Spheros</a:t>
            </a:r>
            <a:r>
              <a:rPr lang="ja-JP" altLang="en-US" sz="1000" dirty="0" smtClean="0">
                <a:solidFill>
                  <a:schemeClr val="tx1"/>
                </a:solidFill>
              </a:rPr>
              <a:t>は</a:t>
            </a:r>
            <a:r>
              <a:rPr lang="en-US" altLang="ja-JP" sz="1000" dirty="0" smtClean="0">
                <a:solidFill>
                  <a:schemeClr val="tx1"/>
                </a:solidFill>
              </a:rPr>
              <a:t>EV3 </a:t>
            </a:r>
            <a:r>
              <a:rPr lang="ja-JP" altLang="en-US" sz="1000" dirty="0" smtClean="0">
                <a:solidFill>
                  <a:schemeClr val="tx1"/>
                </a:solidFill>
              </a:rPr>
              <a:t>を</a:t>
            </a:r>
            <a:r>
              <a:rPr lang="ja-JP" altLang="en-US" sz="1000" dirty="0">
                <a:solidFill>
                  <a:schemeClr val="tx1"/>
                </a:solidFill>
              </a:rPr>
              <a:t>逃れて、</a:t>
            </a:r>
            <a:r>
              <a:rPr lang="en-US" altLang="ja-JP" sz="1000" dirty="0" err="1" smtClean="0">
                <a:solidFill>
                  <a:schemeClr val="tx1"/>
                </a:solidFill>
              </a:rPr>
              <a:t>Zumobots</a:t>
            </a:r>
            <a:r>
              <a:rPr lang="ja-JP" altLang="en-US" sz="1000" dirty="0" smtClean="0">
                <a:solidFill>
                  <a:schemeClr val="tx1"/>
                </a:solidFill>
              </a:rPr>
              <a:t>によって</a:t>
            </a:r>
            <a:r>
              <a:rPr lang="en-US" altLang="ja-JP" sz="1000" dirty="0" smtClean="0">
                <a:solidFill>
                  <a:schemeClr val="tx1"/>
                </a:solidFill>
              </a:rPr>
              <a:t/>
            </a:r>
            <a:br>
              <a:rPr lang="en-US" altLang="ja-JP" sz="1000" dirty="0" smtClean="0">
                <a:solidFill>
                  <a:schemeClr val="tx1"/>
                </a:solidFill>
              </a:rPr>
            </a:br>
            <a:r>
              <a:rPr lang="ja-JP" altLang="en-US" sz="1000" dirty="0" smtClean="0">
                <a:solidFill>
                  <a:schemeClr val="tx1"/>
                </a:solidFill>
              </a:rPr>
              <a:t>保護エリア</a:t>
            </a:r>
            <a:r>
              <a:rPr lang="ja-JP" altLang="en-US" sz="1000" dirty="0">
                <a:solidFill>
                  <a:schemeClr val="tx1"/>
                </a:solidFill>
              </a:rPr>
              <a:t>に行きます。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5571076" y="7164434"/>
            <a:ext cx="6451434" cy="172100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" tIns="9144" rIns="9144" bIns="9144" rtlCol="0" anchor="b" anchorCtr="0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EV3 </a:t>
            </a:r>
            <a:r>
              <a:rPr lang="ja-JP" altLang="en-US" sz="1000" dirty="0" smtClean="0">
                <a:solidFill>
                  <a:schemeClr val="tx1"/>
                </a:solidFill>
              </a:rPr>
              <a:t>は</a:t>
            </a:r>
            <a:r>
              <a:rPr lang="en-US" altLang="ja-JP" sz="1000" dirty="0" err="1" smtClean="0">
                <a:solidFill>
                  <a:schemeClr val="tx1"/>
                </a:solidFill>
              </a:rPr>
              <a:t>Spheros</a:t>
            </a:r>
            <a:r>
              <a:rPr lang="ja-JP" altLang="en-US" sz="1000" dirty="0" smtClean="0">
                <a:solidFill>
                  <a:schemeClr val="tx1"/>
                </a:solidFill>
              </a:rPr>
              <a:t>を追いかけます。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489032" y="5016624"/>
            <a:ext cx="1293719" cy="153931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" tIns="9144" rIns="9144" bIns="9144" rtlCol="0" anchor="t" anchorCtr="0"/>
          <a:lstStyle/>
          <a:p>
            <a:pPr algn="ctr"/>
            <a:r>
              <a:rPr lang="en-US" altLang="ja-JP" sz="1000" dirty="0" err="1" smtClean="0">
                <a:solidFill>
                  <a:schemeClr val="tx1"/>
                </a:solidFill>
              </a:rPr>
              <a:t>Spheros</a:t>
            </a:r>
            <a:r>
              <a:rPr lang="ja-JP" altLang="en-US" sz="1000" dirty="0" smtClean="0">
                <a:solidFill>
                  <a:schemeClr val="tx1"/>
                </a:solidFill>
              </a:rPr>
              <a:t>は</a:t>
            </a:r>
            <a:r>
              <a:rPr lang="ja-JP" altLang="en-US" sz="1000" dirty="0">
                <a:solidFill>
                  <a:schemeClr val="tx1"/>
                </a:solidFill>
              </a:rPr>
              <a:t>、閉じている</a:t>
            </a:r>
            <a:r>
              <a:rPr lang="en-US" altLang="ja-JP" sz="1000" dirty="0" err="1" smtClean="0">
                <a:solidFill>
                  <a:schemeClr val="tx1"/>
                </a:solidFill>
              </a:rPr>
              <a:t>Zumobots</a:t>
            </a:r>
            <a:r>
              <a:rPr lang="ja-JP" altLang="en-US" sz="1000" dirty="0" smtClean="0">
                <a:solidFill>
                  <a:schemeClr val="tx1"/>
                </a:solidFill>
              </a:rPr>
              <a:t>の</a:t>
            </a:r>
            <a:r>
              <a:rPr lang="ja-JP" altLang="en-US" sz="1000" dirty="0">
                <a:solidFill>
                  <a:schemeClr val="tx1"/>
                </a:solidFill>
              </a:rPr>
              <a:t>ゲートに到着</a:t>
            </a:r>
            <a:r>
              <a:rPr lang="ja-JP" altLang="en-US" sz="1000" dirty="0" smtClean="0">
                <a:solidFill>
                  <a:schemeClr val="tx1"/>
                </a:solidFill>
              </a:rPr>
              <a:t>します。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8705056" y="3288433"/>
            <a:ext cx="1234440" cy="1371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" tIns="9144" rIns="9144" bIns="9144" rtlCol="0" anchor="t" anchorCtr="0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</a:rPr>
              <a:t>Zumobots</a:t>
            </a:r>
            <a:r>
              <a:rPr lang="en-US" sz="1000" dirty="0" smtClean="0">
                <a:solidFill>
                  <a:schemeClr val="tx1"/>
                </a:solidFill>
              </a:rPr>
              <a:t> </a:t>
            </a:r>
            <a:r>
              <a:rPr lang="ja-JP" altLang="en-US" sz="1000" dirty="0" smtClean="0">
                <a:solidFill>
                  <a:schemeClr val="tx1"/>
                </a:solidFill>
              </a:rPr>
              <a:t>オープン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9857184" y="5019023"/>
            <a:ext cx="1285747" cy="154409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" tIns="9144" rIns="9144" bIns="9144" rtlCol="0" anchor="t" anchorCtr="0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</a:rPr>
              <a:t>Spheros</a:t>
            </a:r>
            <a:r>
              <a:rPr lang="ja-JP" altLang="en-US" sz="1000" dirty="0" smtClean="0">
                <a:solidFill>
                  <a:schemeClr val="tx1"/>
                </a:solidFill>
              </a:rPr>
              <a:t>が入ります。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10145216" y="3288432"/>
            <a:ext cx="1234440" cy="1371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" tIns="9144" rIns="9144" bIns="9144" rtlCol="0" anchor="t" anchorCtr="0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</a:rPr>
              <a:t>Zumobots</a:t>
            </a:r>
            <a:r>
              <a:rPr lang="en-US" sz="1000" dirty="0" smtClean="0">
                <a:solidFill>
                  <a:schemeClr val="tx1"/>
                </a:solidFill>
              </a:rPr>
              <a:t> </a:t>
            </a:r>
            <a:r>
              <a:rPr lang="ja-JP" altLang="en-US" sz="1000" dirty="0" smtClean="0">
                <a:solidFill>
                  <a:schemeClr val="tx1"/>
                </a:solidFill>
              </a:rPr>
              <a:t>クローズ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028" name="Picture 4" descr="http://image.rakuten.co.jp/keitai/cabinet/item/111/page01/111-378987img0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0" t="18143" r="50320" b="12305"/>
          <a:stretch/>
        </p:blipFill>
        <p:spPr bwMode="auto">
          <a:xfrm>
            <a:off x="1602591" y="7746781"/>
            <a:ext cx="320678" cy="33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http://image.rakuten.co.jp/keitai/cabinet/item/111/page01/111-378987img04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1" r="75160" b="13178"/>
          <a:stretch/>
        </p:blipFill>
        <p:spPr bwMode="auto">
          <a:xfrm>
            <a:off x="1049347" y="8019310"/>
            <a:ext cx="335254" cy="33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 descr="http://a.pololu-files.com/picture/0J4110.400.jpg?a2562fe9f34e986d0d194118dcff0d58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912" y="7308747"/>
            <a:ext cx="290858" cy="22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Flowchart: Connector 85"/>
          <p:cNvSpPr/>
          <p:nvPr/>
        </p:nvSpPr>
        <p:spPr bwMode="auto">
          <a:xfrm>
            <a:off x="440642" y="6733240"/>
            <a:ext cx="285750" cy="287337"/>
          </a:xfrm>
          <a:prstGeom prst="flowChartConnector">
            <a:avLst/>
          </a:prstGeom>
          <a:solidFill>
            <a:srgbClr val="3246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001" tIns="64001" rIns="128001" bIns="64001" anchor="ctr"/>
          <a:lstStyle/>
          <a:p>
            <a:pPr algn="ctr"/>
            <a:r>
              <a:rPr lang="en-US" sz="1400" b="1" dirty="0">
                <a:solidFill>
                  <a:schemeClr val="lt1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C4CFD2"/>
              </a:clrFrom>
              <a:clrTo>
                <a:srgbClr val="C4CFD2">
                  <a:alpha val="0"/>
                </a:srgbClr>
              </a:clrTo>
            </a:clrChange>
          </a:blip>
          <a:srcRect l="50000" t="26690" r="30394" b="31730"/>
          <a:stretch/>
        </p:blipFill>
        <p:spPr>
          <a:xfrm>
            <a:off x="6561234" y="3292883"/>
            <a:ext cx="793567" cy="1047509"/>
          </a:xfrm>
          <a:prstGeom prst="rect">
            <a:avLst/>
          </a:prstGeom>
        </p:spPr>
      </p:pic>
      <p:sp>
        <p:nvSpPr>
          <p:cNvPr id="88" name="Flowchart: Connector 87"/>
          <p:cNvSpPr/>
          <p:nvPr/>
        </p:nvSpPr>
        <p:spPr bwMode="auto">
          <a:xfrm>
            <a:off x="697868" y="8147679"/>
            <a:ext cx="285750" cy="287337"/>
          </a:xfrm>
          <a:prstGeom prst="flowChartConnector">
            <a:avLst/>
          </a:prstGeom>
          <a:solidFill>
            <a:srgbClr val="3246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001" tIns="64001" rIns="128001" bIns="64001" anchor="ctr"/>
          <a:lstStyle/>
          <a:p>
            <a:pPr algn="ctr"/>
            <a:r>
              <a:rPr lang="en-US" sz="1400" b="1" dirty="0">
                <a:solidFill>
                  <a:schemeClr val="lt1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93" name="Flowchart: Connector 92"/>
          <p:cNvSpPr/>
          <p:nvPr/>
        </p:nvSpPr>
        <p:spPr bwMode="auto">
          <a:xfrm>
            <a:off x="3631277" y="5812618"/>
            <a:ext cx="285750" cy="287337"/>
          </a:xfrm>
          <a:prstGeom prst="flowChartConnector">
            <a:avLst/>
          </a:prstGeom>
          <a:solidFill>
            <a:srgbClr val="3246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001" tIns="64001" rIns="128001" bIns="64001" anchor="ctr"/>
          <a:lstStyle/>
          <a:p>
            <a:pPr algn="ctr"/>
            <a:r>
              <a:rPr lang="en-US" sz="1400" b="1" dirty="0">
                <a:latin typeface="Arial" pitchFamily="34" charset="0"/>
                <a:cs typeface="Arial" pitchFamily="34" charset="0"/>
              </a:rPr>
              <a:t>6</a:t>
            </a:r>
          </a:p>
        </p:txBody>
      </p:sp>
      <p:sp>
        <p:nvSpPr>
          <p:cNvPr id="94" name="Flowchart: Connector 93"/>
          <p:cNvSpPr/>
          <p:nvPr/>
        </p:nvSpPr>
        <p:spPr bwMode="auto">
          <a:xfrm>
            <a:off x="2702799" y="9061710"/>
            <a:ext cx="285750" cy="287337"/>
          </a:xfrm>
          <a:prstGeom prst="flowChartConnector">
            <a:avLst/>
          </a:prstGeom>
          <a:solidFill>
            <a:srgbClr val="3246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001" tIns="64001" rIns="128001" bIns="64001" anchor="ctr"/>
          <a:lstStyle/>
          <a:p>
            <a:pPr algn="ctr"/>
            <a:r>
              <a:rPr lang="en-US" sz="1400" b="1" dirty="0">
                <a:solidFill>
                  <a:schemeClr val="lt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95" name="Flowchart: Connector 94"/>
          <p:cNvSpPr/>
          <p:nvPr/>
        </p:nvSpPr>
        <p:spPr bwMode="auto">
          <a:xfrm>
            <a:off x="4580969" y="6889564"/>
            <a:ext cx="285750" cy="287337"/>
          </a:xfrm>
          <a:prstGeom prst="flowChartConnector">
            <a:avLst/>
          </a:prstGeom>
          <a:solidFill>
            <a:srgbClr val="3246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001" tIns="64001" rIns="128001" bIns="64001" anchor="ctr"/>
          <a:lstStyle/>
          <a:p>
            <a:pPr algn="ctr"/>
            <a:r>
              <a:rPr lang="en-US" sz="1400" b="1" dirty="0">
                <a:solidFill>
                  <a:schemeClr val="lt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97" name="Flowchart: Connector 96"/>
          <p:cNvSpPr/>
          <p:nvPr/>
        </p:nvSpPr>
        <p:spPr bwMode="auto">
          <a:xfrm>
            <a:off x="2698588" y="6830848"/>
            <a:ext cx="285750" cy="287337"/>
          </a:xfrm>
          <a:prstGeom prst="flowChartConnector">
            <a:avLst/>
          </a:prstGeom>
          <a:solidFill>
            <a:srgbClr val="3246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001" tIns="64001" rIns="128001" bIns="64001" anchor="ctr"/>
          <a:lstStyle/>
          <a:p>
            <a:pPr algn="ctr"/>
            <a:r>
              <a:rPr lang="en-US" sz="1400" b="1" dirty="0">
                <a:solidFill>
                  <a:schemeClr val="lt1"/>
                </a:solidFill>
                <a:latin typeface="Arial" pitchFamily="34" charset="0"/>
                <a:cs typeface="Arial" pitchFamily="34" charset="0"/>
              </a:rPr>
              <a:t>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C4CFD2"/>
              </a:clrFrom>
              <a:clrTo>
                <a:srgbClr val="C4CFD2">
                  <a:alpha val="0"/>
                </a:srgbClr>
              </a:clrTo>
            </a:clrChange>
          </a:blip>
          <a:srcRect l="43120" t="36187" r="2369" b="16966"/>
          <a:stretch/>
        </p:blipFill>
        <p:spPr>
          <a:xfrm>
            <a:off x="3880520" y="1992288"/>
            <a:ext cx="1745590" cy="933689"/>
          </a:xfrm>
          <a:prstGeom prst="rect">
            <a:avLst/>
          </a:prstGeom>
        </p:spPr>
      </p:pic>
      <p:pic>
        <p:nvPicPr>
          <p:cNvPr id="98" name="Picture 24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9" y="2078373"/>
            <a:ext cx="257292" cy="396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1729868" y="2354774"/>
            <a:ext cx="1733550" cy="429603"/>
            <a:chOff x="1720280" y="2363207"/>
            <a:chExt cx="1733550" cy="429603"/>
          </a:xfrm>
        </p:grpSpPr>
        <p:sp>
          <p:nvSpPr>
            <p:cNvPr id="13" name="Freeform 12"/>
            <p:cNvSpPr/>
            <p:nvPr/>
          </p:nvSpPr>
          <p:spPr>
            <a:xfrm rot="11024887" flipH="1">
              <a:off x="1720280" y="2371641"/>
              <a:ext cx="1733550" cy="421169"/>
            </a:xfrm>
            <a:custGeom>
              <a:avLst/>
              <a:gdLst>
                <a:gd name="connsiteX0" fmla="*/ 0 w 1733550"/>
                <a:gd name="connsiteY0" fmla="*/ 390609 h 421169"/>
                <a:gd name="connsiteX1" fmla="*/ 771525 w 1733550"/>
                <a:gd name="connsiteY1" fmla="*/ 84 h 421169"/>
                <a:gd name="connsiteX2" fmla="*/ 942975 w 1733550"/>
                <a:gd name="connsiteY2" fmla="*/ 419184 h 421169"/>
                <a:gd name="connsiteX3" fmla="*/ 1733550 w 1733550"/>
                <a:gd name="connsiteY3" fmla="*/ 152484 h 42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3550" h="421169">
                  <a:moveTo>
                    <a:pt x="0" y="390609"/>
                  </a:moveTo>
                  <a:cubicBezTo>
                    <a:pt x="307181" y="192965"/>
                    <a:pt x="614363" y="-4678"/>
                    <a:pt x="771525" y="84"/>
                  </a:cubicBezTo>
                  <a:cubicBezTo>
                    <a:pt x="928687" y="4846"/>
                    <a:pt x="782638" y="393784"/>
                    <a:pt x="942975" y="419184"/>
                  </a:cubicBezTo>
                  <a:cubicBezTo>
                    <a:pt x="1103312" y="444584"/>
                    <a:pt x="1593850" y="219159"/>
                    <a:pt x="1733550" y="152484"/>
                  </a:cubicBezTo>
                </a:path>
              </a:pathLst>
            </a:custGeom>
            <a:noFill/>
            <a:ln w="3238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 rot="11024887" flipH="1">
              <a:off x="1720280" y="2363207"/>
              <a:ext cx="1733550" cy="421169"/>
            </a:xfrm>
            <a:custGeom>
              <a:avLst/>
              <a:gdLst>
                <a:gd name="connsiteX0" fmla="*/ 0 w 1733550"/>
                <a:gd name="connsiteY0" fmla="*/ 390609 h 421169"/>
                <a:gd name="connsiteX1" fmla="*/ 771525 w 1733550"/>
                <a:gd name="connsiteY1" fmla="*/ 84 h 421169"/>
                <a:gd name="connsiteX2" fmla="*/ 942975 w 1733550"/>
                <a:gd name="connsiteY2" fmla="*/ 419184 h 421169"/>
                <a:gd name="connsiteX3" fmla="*/ 1733550 w 1733550"/>
                <a:gd name="connsiteY3" fmla="*/ 152484 h 42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3550" h="421169">
                  <a:moveTo>
                    <a:pt x="0" y="390609"/>
                  </a:moveTo>
                  <a:cubicBezTo>
                    <a:pt x="307181" y="192965"/>
                    <a:pt x="614363" y="-4678"/>
                    <a:pt x="771525" y="84"/>
                  </a:cubicBezTo>
                  <a:cubicBezTo>
                    <a:pt x="928687" y="4846"/>
                    <a:pt x="782638" y="393784"/>
                    <a:pt x="942975" y="419184"/>
                  </a:cubicBezTo>
                  <a:cubicBezTo>
                    <a:pt x="1103312" y="444584"/>
                    <a:pt x="1593850" y="219159"/>
                    <a:pt x="1733550" y="152484"/>
                  </a:cubicBezTo>
                </a:path>
              </a:pathLst>
            </a:custGeom>
            <a:noFill/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8" name="Picture 24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280" y="1939970"/>
            <a:ext cx="446994" cy="689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4" descr="http://image.rakuten.co.jp/keitai/cabinet/item/111/page01/111-378987img04.jpg"/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A"/>
              </a:clrFrom>
              <a:clrTo>
                <a:srgbClr val="FFFF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0" t="18143" r="50320" b="12305"/>
          <a:stretch/>
        </p:blipFill>
        <p:spPr bwMode="auto">
          <a:xfrm>
            <a:off x="6992073" y="6024736"/>
            <a:ext cx="220854" cy="23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4" descr="http://image.rakuten.co.jp/keitai/cabinet/item/111/page01/111-378987img04.jpg"/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A"/>
              </a:clrFrom>
              <a:clrTo>
                <a:srgbClr val="FFFF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1" r="75160" b="13178"/>
          <a:stretch/>
        </p:blipFill>
        <p:spPr bwMode="auto">
          <a:xfrm>
            <a:off x="7702114" y="5592688"/>
            <a:ext cx="230893" cy="23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6" descr="http://a.pololu-files.com/picture/0J4110.400.jpg?a2562fe9f34e986d0d194118dcff0d58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167" y="7308747"/>
            <a:ext cx="290858" cy="22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4" name="Curved Connector 2053"/>
          <p:cNvCxnSpPr/>
          <p:nvPr/>
        </p:nvCxnSpPr>
        <p:spPr>
          <a:xfrm flipV="1">
            <a:off x="6555499" y="5708134"/>
            <a:ext cx="1140917" cy="150344"/>
          </a:xfrm>
          <a:prstGeom prst="curvedConnector3">
            <a:avLst>
              <a:gd name="adj1" fmla="val 50000"/>
            </a:avLst>
          </a:prstGeom>
          <a:ln w="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urved Connector 141"/>
          <p:cNvCxnSpPr/>
          <p:nvPr/>
        </p:nvCxnSpPr>
        <p:spPr>
          <a:xfrm flipV="1">
            <a:off x="5824736" y="6187684"/>
            <a:ext cx="1136142" cy="157554"/>
          </a:xfrm>
          <a:prstGeom prst="curvedConnector3">
            <a:avLst>
              <a:gd name="adj1" fmla="val 50000"/>
            </a:avLst>
          </a:prstGeom>
          <a:ln w="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Arrow 1"/>
          <p:cNvSpPr/>
          <p:nvPr/>
        </p:nvSpPr>
        <p:spPr>
          <a:xfrm>
            <a:off x="3593322" y="2190683"/>
            <a:ext cx="405904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 Arrow 10"/>
          <p:cNvSpPr/>
          <p:nvPr/>
        </p:nvSpPr>
        <p:spPr>
          <a:xfrm flipV="1">
            <a:off x="4528592" y="2925975"/>
            <a:ext cx="558609" cy="135507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4"/>
          <a:srcRect l="27258" t="12831" r="10789"/>
          <a:stretch/>
        </p:blipFill>
        <p:spPr>
          <a:xfrm>
            <a:off x="8607666" y="5569974"/>
            <a:ext cx="1066421" cy="933903"/>
          </a:xfrm>
          <a:prstGeom prst="rect">
            <a:avLst/>
          </a:prstGeom>
        </p:spPr>
      </p:pic>
      <p:pic>
        <p:nvPicPr>
          <p:cNvPr id="145" name="Picture 24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230" y="8455623"/>
            <a:ext cx="446994" cy="689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6" descr="http://a.pololu-files.com/picture/0J4110.400.jpg?a2562fe9f34e986d0d194118dcff0d58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662" y="6059064"/>
            <a:ext cx="257426" cy="20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http://a.pololu-files.com/picture/0J4110.400.jpg?a2562fe9f34e986d0d194118dcff0d58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210" y="6118108"/>
            <a:ext cx="257426" cy="20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http://image.rakuten.co.jp/keitai/cabinet/item/111/page01/111-378987img04.jpg"/>
          <p:cNvPicPr>
            <a:picLocks noChangeAspect="1" noChangeArrowheads="1"/>
          </p:cNvPicPr>
          <p:nvPr/>
        </p:nvPicPr>
        <p:blipFill rotWithShape="1">
          <a:blip r:embed="rId16" cstate="print">
            <a:clrChange>
              <a:clrFrom>
                <a:srgbClr val="FFFFFA"/>
              </a:clrFrom>
              <a:clrTo>
                <a:srgbClr val="FFFF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0" t="18143" r="50320" b="12305"/>
          <a:stretch/>
        </p:blipFill>
        <p:spPr bwMode="auto">
          <a:xfrm>
            <a:off x="8615599" y="6359026"/>
            <a:ext cx="130909" cy="13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4" descr="http://image.rakuten.co.jp/keitai/cabinet/item/111/page01/111-378987img04.jpg"/>
          <p:cNvPicPr>
            <a:picLocks noChangeAspect="1" noChangeArrowheads="1"/>
          </p:cNvPicPr>
          <p:nvPr/>
        </p:nvPicPr>
        <p:blipFill rotWithShape="1">
          <a:blip r:embed="rId17" cstate="print">
            <a:clrChange>
              <a:clrFrom>
                <a:srgbClr val="FFFFFA"/>
              </a:clrFrom>
              <a:clrTo>
                <a:srgbClr val="FFFF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1" r="75160" b="13178"/>
          <a:stretch/>
        </p:blipFill>
        <p:spPr bwMode="auto">
          <a:xfrm>
            <a:off x="8812019" y="6284079"/>
            <a:ext cx="149894" cy="14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8"/>
          <a:srcRect l="31570" t="56930" r="11966" b="13460"/>
          <a:stretch/>
        </p:blipFill>
        <p:spPr>
          <a:xfrm>
            <a:off x="6362888" y="1905406"/>
            <a:ext cx="3134256" cy="1022986"/>
          </a:xfrm>
          <a:prstGeom prst="rect">
            <a:avLst/>
          </a:prstGeom>
        </p:spPr>
      </p:pic>
      <p:sp>
        <p:nvSpPr>
          <p:cNvPr id="127" name="Right Arrow 126"/>
          <p:cNvSpPr/>
          <p:nvPr/>
        </p:nvSpPr>
        <p:spPr>
          <a:xfrm>
            <a:off x="5637436" y="2218715"/>
            <a:ext cx="403324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24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34983" y="2276768"/>
            <a:ext cx="254147" cy="31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" name="Right Arrow 145"/>
          <p:cNvSpPr/>
          <p:nvPr/>
        </p:nvSpPr>
        <p:spPr>
          <a:xfrm rot="5400000">
            <a:off x="5409122" y="6725629"/>
            <a:ext cx="839676" cy="286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9" name="Picture 4" descr="http://image.rakuten.co.jp/keitai/cabinet/item/111/page01/111-378987img04.jpg"/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A"/>
              </a:clrFrom>
              <a:clrTo>
                <a:srgbClr val="FFFF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0" t="18143" r="50320" b="12305"/>
          <a:stretch/>
        </p:blipFill>
        <p:spPr bwMode="auto">
          <a:xfrm>
            <a:off x="9747833" y="7708707"/>
            <a:ext cx="425881" cy="42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4" descr="http://image.rakuten.co.jp/keitai/cabinet/item/111/page01/111-378987img04.jpg"/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A"/>
              </a:clrFrom>
              <a:clrTo>
                <a:srgbClr val="FFFF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1" r="75160" b="13178"/>
          <a:stretch/>
        </p:blipFill>
        <p:spPr bwMode="auto">
          <a:xfrm>
            <a:off x="9413966" y="7317656"/>
            <a:ext cx="445239" cy="42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1" name="Curved Connector 150"/>
          <p:cNvCxnSpPr/>
          <p:nvPr/>
        </p:nvCxnSpPr>
        <p:spPr>
          <a:xfrm flipV="1">
            <a:off x="8574665" y="7747273"/>
            <a:ext cx="857299" cy="544075"/>
          </a:xfrm>
          <a:prstGeom prst="curvedConnector3">
            <a:avLst/>
          </a:prstGeom>
          <a:ln w="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urved Connector 151"/>
          <p:cNvCxnSpPr/>
          <p:nvPr/>
        </p:nvCxnSpPr>
        <p:spPr>
          <a:xfrm flipV="1">
            <a:off x="8806367" y="8084272"/>
            <a:ext cx="830218" cy="426520"/>
          </a:xfrm>
          <a:prstGeom prst="curvedConnector3">
            <a:avLst/>
          </a:prstGeom>
          <a:ln w="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ight Arrow 170"/>
          <p:cNvSpPr/>
          <p:nvPr/>
        </p:nvSpPr>
        <p:spPr>
          <a:xfrm rot="16200000">
            <a:off x="8980289" y="4693303"/>
            <a:ext cx="481386" cy="263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7" name="Picture 176"/>
          <p:cNvPicPr>
            <a:picLocks noChangeAspect="1"/>
          </p:cNvPicPr>
          <p:nvPr/>
        </p:nvPicPr>
        <p:blipFill rotWithShape="1">
          <a:blip r:embed="rId14"/>
          <a:srcRect l="27258" t="12831" r="10789"/>
          <a:stretch/>
        </p:blipFill>
        <p:spPr>
          <a:xfrm>
            <a:off x="8790763" y="3650673"/>
            <a:ext cx="1066421" cy="933903"/>
          </a:xfrm>
          <a:prstGeom prst="rect">
            <a:avLst/>
          </a:prstGeom>
        </p:spPr>
      </p:pic>
      <p:pic>
        <p:nvPicPr>
          <p:cNvPr id="178" name="Picture 6" descr="http://a.pololu-files.com/picture/0J4110.400.jpg?a2562fe9f34e986d0d194118dcff0d58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71206" y="3651921"/>
            <a:ext cx="257426" cy="20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6" descr="http://a.pololu-files.com/picture/0J4110.400.jpg?a2562fe9f34e986d0d194118dcff0d58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40754" y="3710965"/>
            <a:ext cx="257426" cy="20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4" descr="http://image.rakuten.co.jp/keitai/cabinet/item/111/page01/111-378987img04.jpg"/>
          <p:cNvPicPr>
            <a:picLocks noChangeAspect="1" noChangeArrowheads="1"/>
          </p:cNvPicPr>
          <p:nvPr/>
        </p:nvPicPr>
        <p:blipFill rotWithShape="1">
          <a:blip r:embed="rId16" cstate="print">
            <a:clrChange>
              <a:clrFrom>
                <a:srgbClr val="FFFFFA"/>
              </a:clrFrom>
              <a:clrTo>
                <a:srgbClr val="FFFF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0" t="18143" r="50320" b="12305"/>
          <a:stretch/>
        </p:blipFill>
        <p:spPr bwMode="auto">
          <a:xfrm>
            <a:off x="8796576" y="4394839"/>
            <a:ext cx="130909" cy="13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4" descr="http://image.rakuten.co.jp/keitai/cabinet/item/111/page01/111-378987img04.jpg"/>
          <p:cNvPicPr>
            <a:picLocks noChangeAspect="1" noChangeArrowheads="1"/>
          </p:cNvPicPr>
          <p:nvPr/>
        </p:nvPicPr>
        <p:blipFill rotWithShape="1">
          <a:blip r:embed="rId17" cstate="print">
            <a:clrChange>
              <a:clrFrom>
                <a:srgbClr val="FFFFFA"/>
              </a:clrFrom>
              <a:clrTo>
                <a:srgbClr val="FFFF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1" r="75160" b="13178"/>
          <a:stretch/>
        </p:blipFill>
        <p:spPr bwMode="auto">
          <a:xfrm>
            <a:off x="8992996" y="4319892"/>
            <a:ext cx="149894" cy="14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181"/>
          <p:cNvPicPr>
            <a:picLocks noChangeAspect="1"/>
          </p:cNvPicPr>
          <p:nvPr/>
        </p:nvPicPr>
        <p:blipFill rotWithShape="1">
          <a:blip r:embed="rId14"/>
          <a:srcRect l="27258" t="12831" r="10789"/>
          <a:stretch/>
        </p:blipFill>
        <p:spPr>
          <a:xfrm>
            <a:off x="10231738" y="3654122"/>
            <a:ext cx="1066421" cy="933903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707323">
            <a:off x="5792063" y="7067477"/>
            <a:ext cx="2588038" cy="1823931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707323">
            <a:off x="196726" y="6760500"/>
            <a:ext cx="1611759" cy="1135894"/>
          </a:xfrm>
          <a:prstGeom prst="rect">
            <a:avLst/>
          </a:prstGeom>
        </p:spPr>
      </p:pic>
      <p:pic>
        <p:nvPicPr>
          <p:cNvPr id="196" name="Picture 6" descr="http://a.pololu-files.com/picture/0J4110.400.jpg?a2562fe9f34e986d0d194118dcff0d58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008" y="4142617"/>
            <a:ext cx="257426" cy="20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Picture 6" descr="http://a.pololu-files.com/picture/0J4110.400.jpg?a2562fe9f34e986d0d194118dcff0d58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556" y="4201661"/>
            <a:ext cx="257426" cy="20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4" descr="http://image.rakuten.co.jp/keitai/cabinet/item/111/page01/111-378987img04.jpg"/>
          <p:cNvPicPr>
            <a:picLocks noChangeAspect="1" noChangeArrowheads="1"/>
          </p:cNvPicPr>
          <p:nvPr/>
        </p:nvPicPr>
        <p:blipFill rotWithShape="1">
          <a:blip r:embed="rId16" cstate="print">
            <a:clrChange>
              <a:clrFrom>
                <a:srgbClr val="FFFFFA"/>
              </a:clrFrom>
              <a:clrTo>
                <a:srgbClr val="FFFF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0" t="18143" r="50320" b="12305"/>
          <a:stretch/>
        </p:blipFill>
        <p:spPr bwMode="auto">
          <a:xfrm>
            <a:off x="10591778" y="3997766"/>
            <a:ext cx="130909" cy="13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4" descr="http://image.rakuten.co.jp/keitai/cabinet/item/111/page01/111-378987img04.jpg"/>
          <p:cNvPicPr>
            <a:picLocks noChangeAspect="1" noChangeArrowheads="1"/>
          </p:cNvPicPr>
          <p:nvPr/>
        </p:nvPicPr>
        <p:blipFill rotWithShape="1">
          <a:blip r:embed="rId17" cstate="print">
            <a:clrChange>
              <a:clrFrom>
                <a:srgbClr val="FFFFFA"/>
              </a:clrFrom>
              <a:clrTo>
                <a:srgbClr val="FFFF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1" r="75160" b="13178"/>
          <a:stretch/>
        </p:blipFill>
        <p:spPr bwMode="auto">
          <a:xfrm>
            <a:off x="10788198" y="3922819"/>
            <a:ext cx="149894" cy="14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0" name="Right Arrow 199"/>
          <p:cNvSpPr/>
          <p:nvPr/>
        </p:nvSpPr>
        <p:spPr>
          <a:xfrm rot="5400000">
            <a:off x="5439646" y="4671059"/>
            <a:ext cx="560826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Bent Arrow 200"/>
          <p:cNvSpPr/>
          <p:nvPr/>
        </p:nvSpPr>
        <p:spPr>
          <a:xfrm rot="5400000">
            <a:off x="9755682" y="4585767"/>
            <a:ext cx="538517" cy="392123"/>
          </a:xfrm>
          <a:prstGeom prst="bentArrow">
            <a:avLst>
              <a:gd name="adj1" fmla="val 3014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2" name="Right Arrow 201"/>
          <p:cNvSpPr/>
          <p:nvPr/>
        </p:nvSpPr>
        <p:spPr>
          <a:xfrm rot="16200000">
            <a:off x="10756922" y="4692949"/>
            <a:ext cx="494384" cy="277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Picture 206"/>
          <p:cNvPicPr>
            <a:picLocks noChangeAspect="1"/>
          </p:cNvPicPr>
          <p:nvPr/>
        </p:nvPicPr>
        <p:blipFill rotWithShape="1">
          <a:blip r:embed="rId14"/>
          <a:srcRect l="27258" t="12831" r="10789"/>
          <a:stretch/>
        </p:blipFill>
        <p:spPr>
          <a:xfrm>
            <a:off x="9980991" y="5579988"/>
            <a:ext cx="1066421" cy="933903"/>
          </a:xfrm>
          <a:prstGeom prst="rect">
            <a:avLst/>
          </a:prstGeom>
        </p:spPr>
      </p:pic>
      <p:pic>
        <p:nvPicPr>
          <p:cNvPr id="208" name="Picture 6" descr="http://a.pololu-files.com/picture/0J4110.400.jpg?a2562fe9f34e986d0d194118dcff0d58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943" y="6070923"/>
            <a:ext cx="257426" cy="20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" name="Picture 6" descr="http://a.pololu-files.com/picture/0J4110.400.jpg?a2562fe9f34e986d0d194118dcff0d58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065" y="5897875"/>
            <a:ext cx="257426" cy="20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4" descr="http://image.rakuten.co.jp/keitai/cabinet/item/111/page01/111-378987img04.jpg"/>
          <p:cNvPicPr>
            <a:picLocks noChangeAspect="1" noChangeArrowheads="1"/>
          </p:cNvPicPr>
          <p:nvPr/>
        </p:nvPicPr>
        <p:blipFill rotWithShape="1">
          <a:blip r:embed="rId16" cstate="print">
            <a:clrChange>
              <a:clrFrom>
                <a:srgbClr val="FFFFFA"/>
              </a:clrFrom>
              <a:clrTo>
                <a:srgbClr val="FFFF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0" t="18143" r="50320" b="12305"/>
          <a:stretch/>
        </p:blipFill>
        <p:spPr bwMode="auto">
          <a:xfrm>
            <a:off x="10090094" y="6329337"/>
            <a:ext cx="130909" cy="13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4" descr="http://image.rakuten.co.jp/keitai/cabinet/item/111/page01/111-378987img04.jpg"/>
          <p:cNvPicPr>
            <a:picLocks noChangeAspect="1" noChangeArrowheads="1"/>
          </p:cNvPicPr>
          <p:nvPr/>
        </p:nvPicPr>
        <p:blipFill rotWithShape="1">
          <a:blip r:embed="rId17" cstate="print">
            <a:clrChange>
              <a:clrFrom>
                <a:srgbClr val="FFFFFA"/>
              </a:clrFrom>
              <a:clrTo>
                <a:srgbClr val="FFFF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1" r="75160" b="13178"/>
          <a:stretch/>
        </p:blipFill>
        <p:spPr bwMode="auto">
          <a:xfrm>
            <a:off x="10375608" y="5946387"/>
            <a:ext cx="149894" cy="14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" name="Right Arrow 211"/>
          <p:cNvSpPr/>
          <p:nvPr/>
        </p:nvSpPr>
        <p:spPr>
          <a:xfrm rot="16200000">
            <a:off x="8790338" y="6766262"/>
            <a:ext cx="659692" cy="284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04557" y="931963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457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0" r="3786" b="69724"/>
          <a:stretch/>
        </p:blipFill>
        <p:spPr bwMode="auto">
          <a:xfrm>
            <a:off x="4968445" y="5361659"/>
            <a:ext cx="1400886" cy="673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45" b="-1777"/>
          <a:stretch/>
        </p:blipFill>
        <p:spPr bwMode="auto">
          <a:xfrm>
            <a:off x="3396472" y="5324658"/>
            <a:ext cx="1490476" cy="757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62"/>
          <p:cNvSpPr txBox="1">
            <a:spLocks noChangeArrowheads="1"/>
          </p:cNvSpPr>
          <p:nvPr/>
        </p:nvSpPr>
        <p:spPr bwMode="auto">
          <a:xfrm>
            <a:off x="5408" y="521965"/>
            <a:ext cx="45231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  <a:latin typeface="Verdana" pitchFamily="34" charset="0"/>
              </a:rPr>
              <a:t>A</a:t>
            </a:r>
            <a:r>
              <a:rPr lang="en-US" sz="1400" b="1" dirty="0" smtClean="0">
                <a:solidFill>
                  <a:srgbClr val="002060"/>
                </a:solidFill>
                <a:latin typeface="Verdana" pitchFamily="34" charset="0"/>
              </a:rPr>
              <a:t>: </a:t>
            </a:r>
            <a:r>
              <a:rPr lang="ja-JP" altLang="en-US" sz="1400" b="1" dirty="0" smtClean="0">
                <a:solidFill>
                  <a:srgbClr val="002060"/>
                </a:solidFill>
                <a:latin typeface="Verdana" pitchFamily="34" charset="0"/>
              </a:rPr>
              <a:t>モデル構成</a:t>
            </a:r>
            <a:endParaRPr lang="en-US" sz="14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sp>
        <p:nvSpPr>
          <p:cNvPr id="34" name="TextBox 62"/>
          <p:cNvSpPr txBox="1">
            <a:spLocks noChangeArrowheads="1"/>
          </p:cNvSpPr>
          <p:nvPr/>
        </p:nvSpPr>
        <p:spPr bwMode="auto">
          <a:xfrm>
            <a:off x="-24904" y="5250135"/>
            <a:ext cx="36036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  <a:latin typeface="Verdana" pitchFamily="34" charset="0"/>
              </a:rPr>
              <a:t>B</a:t>
            </a:r>
            <a:r>
              <a:rPr lang="en-US" sz="1400" b="1" dirty="0" smtClean="0">
                <a:solidFill>
                  <a:srgbClr val="002060"/>
                </a:solidFill>
                <a:latin typeface="Verdana" pitchFamily="34" charset="0"/>
              </a:rPr>
              <a:t>:  </a:t>
            </a:r>
            <a:r>
              <a:rPr lang="ja-JP" altLang="en-US" sz="1400" b="1" dirty="0" smtClean="0">
                <a:solidFill>
                  <a:srgbClr val="002060"/>
                </a:solidFill>
                <a:latin typeface="Verdana" pitchFamily="34" charset="0"/>
              </a:rPr>
              <a:t>ハードウェアへの接続</a:t>
            </a:r>
            <a:endParaRPr lang="en-US" sz="14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sp>
        <p:nvSpPr>
          <p:cNvPr id="29" name="TextBox 62"/>
          <p:cNvSpPr txBox="1">
            <a:spLocks noChangeArrowheads="1"/>
          </p:cNvSpPr>
          <p:nvPr/>
        </p:nvSpPr>
        <p:spPr bwMode="auto">
          <a:xfrm>
            <a:off x="0" y="-6350"/>
            <a:ext cx="12804644" cy="52387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Verdana" pitchFamily="34" charset="0"/>
              </a:rPr>
              <a:t>3. </a:t>
            </a:r>
            <a:r>
              <a:rPr lang="ja-JP" altLang="en-US" sz="2800" b="1" dirty="0" smtClean="0">
                <a:solidFill>
                  <a:schemeClr val="bg1"/>
                </a:solidFill>
                <a:latin typeface="Verdana" pitchFamily="34" charset="0"/>
              </a:rPr>
              <a:t>開発プロセスとツール</a:t>
            </a:r>
            <a:endParaRPr lang="en-US" sz="28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pic>
        <p:nvPicPr>
          <p:cNvPr id="6" name="Picture 65" descr="logo6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0" b="11098"/>
          <a:stretch>
            <a:fillRect/>
          </a:stretch>
        </p:blipFill>
        <p:spPr bwMode="auto">
          <a:xfrm>
            <a:off x="10933135" y="55959"/>
            <a:ext cx="1804369" cy="399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/>
          <p:cNvCxnSpPr/>
          <p:nvPr/>
        </p:nvCxnSpPr>
        <p:spPr>
          <a:xfrm flipH="1">
            <a:off x="-11723" y="5232648"/>
            <a:ext cx="64210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62"/>
          <p:cNvSpPr txBox="1">
            <a:spLocks noChangeArrowheads="1"/>
          </p:cNvSpPr>
          <p:nvPr/>
        </p:nvSpPr>
        <p:spPr bwMode="auto">
          <a:xfrm>
            <a:off x="6421085" y="521965"/>
            <a:ext cx="45231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400" b="1" dirty="0" smtClean="0">
                <a:solidFill>
                  <a:srgbClr val="002060"/>
                </a:solidFill>
                <a:latin typeface="Verdana" pitchFamily="34" charset="0"/>
              </a:rPr>
              <a:t>C:</a:t>
            </a:r>
            <a:r>
              <a:rPr lang="ja-JP" altLang="en-US" sz="1400" b="1" dirty="0" smtClean="0">
                <a:solidFill>
                  <a:srgbClr val="002060"/>
                </a:solidFill>
                <a:latin typeface="Verdana" pitchFamily="34" charset="0"/>
              </a:rPr>
              <a:t>チーム単位での開発</a:t>
            </a:r>
            <a:endParaRPr lang="en-US" sz="14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sp>
        <p:nvSpPr>
          <p:cNvPr id="149" name="TextBox 62"/>
          <p:cNvSpPr txBox="1">
            <a:spLocks noChangeArrowheads="1"/>
          </p:cNvSpPr>
          <p:nvPr/>
        </p:nvSpPr>
        <p:spPr bwMode="auto">
          <a:xfrm>
            <a:off x="6400690" y="6892962"/>
            <a:ext cx="45231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  <a:latin typeface="Verdana" pitchFamily="34" charset="0"/>
              </a:rPr>
              <a:t>E</a:t>
            </a:r>
            <a:r>
              <a:rPr lang="en-US" sz="1400" b="1" dirty="0" smtClean="0">
                <a:solidFill>
                  <a:srgbClr val="002060"/>
                </a:solidFill>
                <a:latin typeface="Verdana" pitchFamily="34" charset="0"/>
              </a:rPr>
              <a:t>:</a:t>
            </a:r>
            <a:r>
              <a:rPr lang="ja-JP" altLang="en-US" sz="1400" b="1" dirty="0" smtClean="0">
                <a:solidFill>
                  <a:srgbClr val="002060"/>
                </a:solidFill>
                <a:latin typeface="Verdana" pitchFamily="34" charset="0"/>
              </a:rPr>
              <a:t>モデルのテストと検証</a:t>
            </a:r>
            <a:endParaRPr lang="en-US" sz="14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511551"/>
            <a:ext cx="128100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12560" y="6237523"/>
            <a:ext cx="2550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ハードウェア サポート </a:t>
            </a:r>
            <a:r>
              <a:rPr lang="ja-JP" altLang="en-US" sz="1000" b="1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パッケージ</a:t>
            </a:r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en-US" sz="1000" dirty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7663" indent="-115888">
              <a:buFont typeface="Arial" panose="020B0604020202020204" pitchFamily="34" charset="0"/>
              <a:buChar char="•"/>
            </a:pPr>
            <a:r>
              <a:rPr lang="en-US" altLang="ja-JP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MATLAB </a:t>
            </a:r>
            <a:r>
              <a:rPr lang="ja-JP" altLang="en-US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と</a:t>
            </a:r>
            <a:r>
              <a:rPr lang="en-US" altLang="ja-JP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Simulink</a:t>
            </a:r>
            <a:r>
              <a:rPr lang="ja-JP" altLang="en-US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による自動コード生成</a:t>
            </a:r>
            <a:endParaRPr lang="en-US" altLang="ja-JP" sz="10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7663" indent="-115888">
              <a:buFont typeface="Arial" panose="020B0604020202020204" pitchFamily="34" charset="0"/>
              <a:buChar char="•"/>
            </a:pPr>
            <a:r>
              <a:rPr lang="en-US" sz="1000" i="1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LEGO Mindstorms NXT + EV3</a:t>
            </a:r>
          </a:p>
          <a:p>
            <a:pPr marL="347663" indent="-115888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Arduino Mega 2560 (</a:t>
            </a:r>
            <a:r>
              <a:rPr lang="en-US" sz="1000" i="1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Zumobot</a:t>
            </a:r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</a:p>
        </p:txBody>
      </p:sp>
      <p:sp>
        <p:nvSpPr>
          <p:cNvPr id="18" name="TextBox 62"/>
          <p:cNvSpPr txBox="1">
            <a:spLocks noChangeArrowheads="1"/>
          </p:cNvSpPr>
          <p:nvPr/>
        </p:nvSpPr>
        <p:spPr bwMode="auto">
          <a:xfrm>
            <a:off x="6377418" y="3945950"/>
            <a:ext cx="45231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  <a:latin typeface="Verdana" pitchFamily="34" charset="0"/>
              </a:rPr>
              <a:t>D</a:t>
            </a:r>
            <a:r>
              <a:rPr lang="en-US" sz="1400" b="1" dirty="0" smtClean="0">
                <a:solidFill>
                  <a:srgbClr val="002060"/>
                </a:solidFill>
                <a:latin typeface="Verdana" pitchFamily="34" charset="0"/>
              </a:rPr>
              <a:t>: </a:t>
            </a:r>
            <a:r>
              <a:rPr lang="ja-JP" altLang="en-US" sz="1400" b="1" dirty="0" smtClean="0">
                <a:solidFill>
                  <a:srgbClr val="002060"/>
                </a:solidFill>
                <a:latin typeface="Verdana" pitchFamily="34" charset="0"/>
              </a:rPr>
              <a:t>物理</a:t>
            </a:r>
            <a:r>
              <a:rPr lang="ja-JP" altLang="en-US" sz="1400" b="1" dirty="0">
                <a:solidFill>
                  <a:srgbClr val="002060"/>
                </a:solidFill>
                <a:latin typeface="Verdana" pitchFamily="34" charset="0"/>
              </a:rPr>
              <a:t>モデル</a:t>
            </a:r>
            <a:r>
              <a:rPr lang="ja-JP" altLang="en-US" sz="1400" b="1" dirty="0" smtClean="0">
                <a:solidFill>
                  <a:srgbClr val="002060"/>
                </a:solidFill>
                <a:latin typeface="Verdana" pitchFamily="34" charset="0"/>
              </a:rPr>
              <a:t>の開発</a:t>
            </a:r>
            <a:endParaRPr lang="en-US" sz="14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7641" y="5600804"/>
            <a:ext cx="33163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ハードウェアに対応する</a:t>
            </a:r>
            <a:r>
              <a:rPr 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ja-JP" sz="10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low-level</a:t>
            </a:r>
            <a:r>
              <a:rPr lang="ja-JP" altLang="en-US" sz="10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ja-JP" alt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なドライバーは </a:t>
            </a:r>
            <a:r>
              <a:rPr 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MATLAB &amp; Simulink</a:t>
            </a:r>
            <a:r>
              <a:rPr lang="ja-JP" altLang="en-US" sz="10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ja-JP" alt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で提供されており、アルゴリズムの開発、検証に集中することができます。</a:t>
            </a:r>
            <a:endParaRPr lang="en-US" sz="700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44371" y="4244452"/>
            <a:ext cx="3673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SimMechanics</a:t>
            </a:r>
            <a:r>
              <a:rPr lang="ja-JP" altLang="en-US" sz="1000" b="1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による</a:t>
            </a:r>
            <a:r>
              <a:rPr lang="en-US" altLang="ja-JP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NXT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の傾斜走行をシミュレーション</a:t>
            </a:r>
            <a:endParaRPr lang="en-US" sz="7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67542" y="4113917"/>
            <a:ext cx="2534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MATLAB &amp; Simulink</a:t>
            </a:r>
            <a:r>
              <a:rPr lang="en-US" sz="1000" b="1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による </a:t>
            </a:r>
            <a:r>
              <a:rPr lang="en-US" sz="1000" dirty="0" err="1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Zumobot</a:t>
            </a:r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ja-JP" altLang="en-US" sz="1000" dirty="0" err="1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の動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線追跡シミュレーション</a:t>
            </a:r>
            <a:endParaRPr lang="en-US" sz="7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17718" y="565535"/>
            <a:ext cx="2527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Simulink Data Dictionary </a:t>
            </a:r>
          </a:p>
          <a:p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データや依存関係を管理</a:t>
            </a:r>
            <a:endParaRPr lang="en-US" sz="10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72377" y="7210678"/>
            <a:ext cx="3128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Bluetooth </a:t>
            </a:r>
            <a:r>
              <a:rPr lang="ja-JP" alt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でデータログ取得</a:t>
            </a:r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</a:p>
          <a:p>
            <a:r>
              <a:rPr lang="en-US" altLang="ja-JP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GUI 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を用いて 組込みハードウェア（ロボット）の走行中のデータ収集</a:t>
            </a:r>
            <a:endParaRPr lang="en-US" sz="10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299234" y="7016743"/>
            <a:ext cx="2396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External mode:</a:t>
            </a:r>
          </a:p>
          <a:p>
            <a:pPr marL="288925" indent="-174625">
              <a:buFont typeface="Arial" pitchFamily="34" charset="0"/>
              <a:buChar char="•"/>
            </a:pPr>
            <a:r>
              <a:rPr lang="ja-JP" altLang="en-US" sz="10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データ</a:t>
            </a:r>
            <a:r>
              <a:rPr lang="ja-JP" alt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の可視化</a:t>
            </a:r>
            <a:endParaRPr lang="en-US" sz="1000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288925" indent="-174625">
              <a:buFont typeface="Arial" pitchFamily="34" charset="0"/>
              <a:buChar char="•"/>
            </a:pPr>
            <a:r>
              <a:rPr lang="ja-JP" alt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パラメタチューニング</a:t>
            </a:r>
            <a:endParaRPr lang="en-US" sz="1000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altLang="ja-JP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ロボット上でモデルの実行中</a:t>
            </a:r>
            <a:r>
              <a:rPr lang="en-US" altLang="ja-JP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endParaRPr lang="en-US" sz="1000" dirty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2" name="Picture 23" descr="C:\Users\scastro\AppData\Local\Temp\SNAGHTMLe5ec31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501" y="7796393"/>
            <a:ext cx="1842373" cy="122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1" descr="C:\Users\scastro\AppData\Local\Temp\SNAGHTMLe5886e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865" y="8385145"/>
            <a:ext cx="1763953" cy="109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6448094" y="7985035"/>
            <a:ext cx="1096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ログをとるシグナルを選択</a:t>
            </a:r>
            <a:endParaRPr lang="en-US" sz="10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200999" y="8999130"/>
            <a:ext cx="15841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Simulation Data Inspector </a:t>
            </a:r>
          </a:p>
          <a:p>
            <a:pPr algn="just"/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各走行データを比較観測</a:t>
            </a:r>
            <a:endParaRPr lang="en-US" sz="10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8043271" y="8572712"/>
            <a:ext cx="802964" cy="579731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992721" y="9191464"/>
            <a:ext cx="2808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組み込み先とホスト </a:t>
            </a:r>
            <a:r>
              <a:rPr lang="en-US" altLang="ja-JP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PC 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との通信は</a:t>
            </a:r>
            <a:r>
              <a:rPr lang="en-US" altLang="ja-JP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ja-JP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USB 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を使った </a:t>
            </a:r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TCP-IP</a:t>
            </a:r>
            <a:endParaRPr lang="en-US" sz="1000" dirty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9548706" y="7790324"/>
            <a:ext cx="3183363" cy="1395490"/>
            <a:chOff x="9551538" y="7843360"/>
            <a:chExt cx="3183363" cy="1395490"/>
          </a:xfrm>
        </p:grpSpPr>
        <p:grpSp>
          <p:nvGrpSpPr>
            <p:cNvPr id="42" name="Group 41"/>
            <p:cNvGrpSpPr/>
            <p:nvPr/>
          </p:nvGrpSpPr>
          <p:grpSpPr>
            <a:xfrm>
              <a:off x="9551538" y="7843360"/>
              <a:ext cx="3183363" cy="1395490"/>
              <a:chOff x="9564549" y="7843360"/>
              <a:chExt cx="3183363" cy="1395490"/>
            </a:xfrm>
          </p:grpSpPr>
          <p:pic>
            <p:nvPicPr>
              <p:cNvPr id="44" name="Picture 25" descr="C:\Users\scastro\AppData\Local\Temp\SNAGHTMLe647d35.PNG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64" t="8740" r="32926" b="81298"/>
              <a:stretch/>
            </p:blipFill>
            <p:spPr bwMode="auto">
              <a:xfrm>
                <a:off x="10133562" y="7843360"/>
                <a:ext cx="2527197" cy="441557"/>
              </a:xfrm>
              <a:prstGeom prst="rect">
                <a:avLst/>
              </a:prstGeom>
              <a:noFill/>
              <a:ln w="15875">
                <a:solidFill>
                  <a:srgbClr val="00206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10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481" y="8841043"/>
                <a:ext cx="487276" cy="38105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2060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46" name="Rectangle 45"/>
              <p:cNvSpPr/>
              <p:nvPr/>
            </p:nvSpPr>
            <p:spPr>
              <a:xfrm>
                <a:off x="10388573" y="8523269"/>
                <a:ext cx="751385" cy="509433"/>
              </a:xfrm>
              <a:prstGeom prst="rect">
                <a:avLst/>
              </a:prstGeom>
              <a:noFill/>
              <a:ln w="158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0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モデル</a:t>
                </a:r>
                <a:endParaRPr lang="en-US" sz="1000" b="1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  <a:p>
                <a:pPr algn="ctr"/>
                <a:r>
                  <a:rPr lang="en-US" sz="900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(Host PC)</a:t>
                </a:r>
                <a:endParaRPr lang="en-US" sz="900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 flipH="1">
                <a:off x="11170375" y="8571961"/>
                <a:ext cx="708597" cy="0"/>
              </a:xfrm>
              <a:prstGeom prst="line">
                <a:avLst/>
              </a:prstGeom>
              <a:ln w="31750">
                <a:solidFill>
                  <a:schemeClr val="accent6">
                    <a:lumMod val="75000"/>
                  </a:schemeClr>
                </a:solidFill>
                <a:headEnd type="triangle" w="med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11147596" y="8932226"/>
                <a:ext cx="738916" cy="0"/>
              </a:xfrm>
              <a:prstGeom prst="line">
                <a:avLst/>
              </a:prstGeom>
              <a:ln w="31750">
                <a:solidFill>
                  <a:schemeClr val="accent6">
                    <a:lumMod val="75000"/>
                  </a:schemeClr>
                </a:solidFill>
                <a:headEnd type="triangle" w="med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>
              <a:xfrm>
                <a:off x="11834448" y="8361932"/>
                <a:ext cx="913464" cy="718413"/>
                <a:chOff x="11698896" y="8519681"/>
                <a:chExt cx="913464" cy="718413"/>
              </a:xfrm>
            </p:grpSpPr>
            <p:pic>
              <p:nvPicPr>
                <p:cNvPr id="53" name="Picture 16" descr="http://www.newit.co.uk/shop/image/data/Products/Raspberry%20Pi/raspberry-pi-model-b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98896" y="8519681"/>
                  <a:ext cx="913464" cy="7184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4" name="TextBox 53"/>
                <p:cNvSpPr txBox="1"/>
                <p:nvPr/>
              </p:nvSpPr>
              <p:spPr>
                <a:xfrm>
                  <a:off x="11698896" y="8744467"/>
                  <a:ext cx="89459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chemeClr val="bg1"/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Hardware</a:t>
                  </a:r>
                  <a:endParaRPr lang="en-US" sz="1000" dirty="0" smtClean="0">
                    <a:solidFill>
                      <a:schemeClr val="bg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  <p:sp>
            <p:nvSpPr>
              <p:cNvPr id="50" name="Rectangle 49"/>
              <p:cNvSpPr/>
              <p:nvPr/>
            </p:nvSpPr>
            <p:spPr>
              <a:xfrm>
                <a:off x="10797092" y="8295088"/>
                <a:ext cx="1540483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ja-JP" altLang="en-US" sz="1000" i="1" dirty="0" smtClean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パラメタチューニング</a:t>
                </a:r>
                <a:endParaRPr lang="en-US" sz="1000" i="1" dirty="0">
                  <a:solidFill>
                    <a:schemeClr val="accent6">
                      <a:lumMod val="75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0809131" y="8992629"/>
                <a:ext cx="1792713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i="1" dirty="0" smtClean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run-time</a:t>
                </a:r>
                <a:r>
                  <a:rPr lang="ja-JP" altLang="en-US" sz="1000" i="1" dirty="0" smtClean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データを取得</a:t>
                </a:r>
                <a:endParaRPr lang="en-US" sz="1000" i="1" dirty="0">
                  <a:solidFill>
                    <a:schemeClr val="accent6">
                      <a:lumMod val="75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9564549" y="8425693"/>
                <a:ext cx="87330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000" i="1" dirty="0" smtClean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Run-time Display</a:t>
                </a:r>
                <a:endParaRPr lang="en-US" sz="1000" i="1" dirty="0">
                  <a:solidFill>
                    <a:schemeClr val="accent6">
                      <a:lumMod val="75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p:grpSp>
        <p:cxnSp>
          <p:nvCxnSpPr>
            <p:cNvPr id="43" name="Straight Connector 42"/>
            <p:cNvCxnSpPr/>
            <p:nvPr/>
          </p:nvCxnSpPr>
          <p:spPr>
            <a:xfrm flipH="1" flipV="1">
              <a:off x="10313011" y="8064139"/>
              <a:ext cx="451254" cy="561609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1512" y="4523420"/>
            <a:ext cx="3545638" cy="23665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9362" y="1315630"/>
            <a:ext cx="3485100" cy="161732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9602" y="2447528"/>
            <a:ext cx="2924638" cy="1499815"/>
          </a:xfrm>
          <a:prstGeom prst="rect">
            <a:avLst/>
          </a:prstGeom>
        </p:spPr>
      </p:pic>
      <p:cxnSp>
        <p:nvCxnSpPr>
          <p:cNvPr id="40" name="Straight Connector 39"/>
          <p:cNvCxnSpPr>
            <a:stCxn id="29" idx="2"/>
          </p:cNvCxnSpPr>
          <p:nvPr/>
        </p:nvCxnSpPr>
        <p:spPr>
          <a:xfrm flipH="1">
            <a:off x="6377418" y="517525"/>
            <a:ext cx="24904" cy="9096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444371" y="843845"/>
            <a:ext cx="2626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Simulink Projects 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から</a:t>
            </a:r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r>
              <a:rPr lang="en-US" sz="1000" b="1" dirty="0" err="1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GitHub</a:t>
            </a:r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に接続しソースコントロール</a:t>
            </a:r>
            <a:endParaRPr lang="en-US" sz="10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388967" y="3943789"/>
            <a:ext cx="64210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832622" y="3439015"/>
            <a:ext cx="952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ネットワークグラフ</a:t>
            </a:r>
            <a:endParaRPr lang="en-US" sz="10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H="1" flipV="1">
            <a:off x="6667929" y="2732424"/>
            <a:ext cx="876451" cy="906646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headEnd type="triangle" w="med" len="med"/>
            <a:tailEnd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C:\Users\scastro\AppData\Local\Temp\SNAGHTML2c7e647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009" y="974621"/>
            <a:ext cx="2266978" cy="131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70401" y="2904442"/>
            <a:ext cx="2652194" cy="978294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0117718" y="2335688"/>
            <a:ext cx="22281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コンポーネントベースのモデリング</a:t>
            </a:r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大規模モデル</a:t>
            </a:r>
            <a:r>
              <a:rPr lang="ja-JP" altLang="en-US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を複数人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で分担して開発が可能</a:t>
            </a:r>
            <a:endParaRPr lang="en-US" sz="10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210" y="1964283"/>
            <a:ext cx="6238889" cy="1979506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6209" y="1741360"/>
            <a:ext cx="30049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Simulink</a:t>
            </a:r>
            <a:r>
              <a:rPr lang="ja-JP" alt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によるグラフィカルプログラミング</a:t>
            </a:r>
            <a:endParaRPr lang="en-US" sz="1000" dirty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26" name="Picture 2" descr="C:\Users\scastro\AppData\Local\Temp\SNAGHTML980678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724" y="3531224"/>
            <a:ext cx="3158640" cy="170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5458701" y="4608607"/>
            <a:ext cx="9257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Stateflow</a:t>
            </a:r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b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</a:t>
            </a:r>
            <a:r>
              <a:rPr lang="ja-JP" altLang="en-US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ロジックの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モデル化</a:t>
            </a:r>
            <a:r>
              <a:rPr lang="en-US" altLang="ja-JP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endParaRPr lang="en-US" sz="1000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97724" y="526223"/>
            <a:ext cx="3197348" cy="14956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0" name="TextBox 149"/>
          <p:cNvSpPr txBox="1"/>
          <p:nvPr/>
        </p:nvSpPr>
        <p:spPr>
          <a:xfrm>
            <a:off x="4610320" y="1158374"/>
            <a:ext cx="1837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MATLAB</a:t>
            </a:r>
            <a:r>
              <a:rPr 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ja-JP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スクリプト言語、グラフ表示、様々なツール</a:t>
            </a:r>
            <a:r>
              <a:rPr lang="en-US" altLang="ja-JP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endParaRPr lang="en-US" sz="1000" dirty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2560" y="890012"/>
            <a:ext cx="3139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Simulink </a:t>
            </a:r>
            <a:r>
              <a:rPr lang="ja-JP" altLang="en-US" sz="10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ホスト</a:t>
            </a:r>
            <a:r>
              <a:rPr lang="ja-JP" alt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モデル</a:t>
            </a:r>
            <a:endParaRPr lang="en-US" altLang="ja-JP" sz="1000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en-US" sz="1000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ja-JP" alt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　　　入力：</a:t>
            </a:r>
            <a:r>
              <a:rPr lang="en-US" altLang="ja-JP" sz="10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カメラからの映像 </a:t>
            </a:r>
            <a:r>
              <a:rPr lang="en-US" altLang="ja-JP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+ 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通信</a:t>
            </a:r>
            <a:endParaRPr lang="en-US" sz="10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ja-JP" alt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　　　出力：</a:t>
            </a:r>
            <a:r>
              <a:rPr 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通信</a:t>
            </a:r>
            <a:endParaRPr lang="en-US" sz="7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-1079" y="4395752"/>
            <a:ext cx="1635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カメラ</a:t>
            </a:r>
            <a:r>
              <a:rPr lang="ja-JP" alt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からの映像や通信がソフトリアルタイムで実行できるペース</a:t>
            </a:r>
            <a:r>
              <a:rPr lang="ja-JP" altLang="en-US" sz="10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に</a:t>
            </a:r>
            <a:r>
              <a:rPr lang="ja-JP" alt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シミュレーションを設定</a:t>
            </a:r>
            <a:endParaRPr lang="en-US" sz="1000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H="1">
            <a:off x="2616734" y="1446245"/>
            <a:ext cx="1993585" cy="678047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headEnd type="triangle" w="med" len="med"/>
            <a:tailEnd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 flipV="1">
            <a:off x="4073790" y="3032341"/>
            <a:ext cx="861371" cy="911448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headEnd type="triangle" w="med" len="med"/>
            <a:tailEnd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711184" y="3921218"/>
            <a:ext cx="984" cy="468561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headEnd type="triangle" w="med" len="med"/>
            <a:tailEnd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scastro\AppData\Local\Temp\SNAGHTMLa3c592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876" y="4539632"/>
            <a:ext cx="2789716" cy="234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 flipH="1">
            <a:off x="6377418" y="6888832"/>
            <a:ext cx="64210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0" y="7421104"/>
            <a:ext cx="31489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Instrument Control Toolbox</a:t>
            </a:r>
          </a:p>
          <a:p>
            <a:endParaRPr lang="en-US" sz="10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7663" indent="-115888">
              <a:buFont typeface="Arial" panose="020B0604020202020204" pitchFamily="34" charset="0"/>
              <a:buChar char="•"/>
            </a:pPr>
            <a:r>
              <a:rPr lang="en-US" sz="1000" i="1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Bluetooth</a:t>
            </a:r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を介しての</a:t>
            </a:r>
            <a:endParaRPr lang="en-US" altLang="ja-JP" sz="10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231775"/>
            <a:r>
              <a:rPr lang="ja-JP" altLang="en-US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　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データの読み書き</a:t>
            </a:r>
            <a:endParaRPr lang="en-US" sz="10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7663" indent="-115888">
              <a:buFont typeface="Arial" panose="020B0604020202020204" pitchFamily="34" charset="0"/>
              <a:buChar char="•"/>
            </a:pPr>
            <a:r>
              <a:rPr lang="en-US" sz="1000" i="1" dirty="0" err="1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Sphero</a:t>
            </a:r>
            <a:r>
              <a:rPr lang="ja-JP" altLang="en-US" sz="1000" i="1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との通信</a:t>
            </a:r>
            <a:endParaRPr lang="en-US" sz="1000" i="1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-10260" y="8309953"/>
            <a:ext cx="2668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Computer Vision System Toolbox</a:t>
            </a:r>
            <a:br>
              <a:rPr 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Image Acquisition Toolbox</a:t>
            </a:r>
          </a:p>
          <a:p>
            <a:endParaRPr lang="en-US" sz="1000" dirty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7663" indent="-115888">
              <a:buFont typeface="Arial" panose="020B0604020202020204" pitchFamily="34" charset="0"/>
              <a:buChar char="•"/>
            </a:pP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ビルトインで提供されている</a:t>
            </a:r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ブロブと</a:t>
            </a:r>
            <a:r>
              <a:rPr lang="ja-JP" altLang="en-US" sz="1000" i="1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特徴検出アルゴリズム</a:t>
            </a:r>
            <a:endParaRPr lang="en-US" sz="10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7663" indent="-115888">
              <a:buFont typeface="Arial" panose="020B0604020202020204" pitchFamily="34" charset="0"/>
              <a:buChar char="•"/>
            </a:pPr>
            <a:r>
              <a:rPr lang="ja-JP" altLang="en-US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カメラ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からの映像取得</a:t>
            </a:r>
            <a:endParaRPr lang="en-US" sz="1000" i="1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2535967" y="6250775"/>
            <a:ext cx="3795679" cy="789118"/>
            <a:chOff x="2535967" y="6250775"/>
            <a:chExt cx="3795679" cy="789118"/>
          </a:xfrm>
        </p:grpSpPr>
        <p:grpSp>
          <p:nvGrpSpPr>
            <p:cNvPr id="131" name="Group 130"/>
            <p:cNvGrpSpPr/>
            <p:nvPr/>
          </p:nvGrpSpPr>
          <p:grpSpPr>
            <a:xfrm>
              <a:off x="2548772" y="6261783"/>
              <a:ext cx="3782874" cy="724112"/>
              <a:chOff x="2649273" y="5961403"/>
              <a:chExt cx="3782874" cy="724112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2649273" y="6181459"/>
                <a:ext cx="828555" cy="504056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Simulink </a:t>
                </a:r>
                <a:r>
                  <a:rPr lang="ja-JP" altLang="en-US" sz="10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モデル</a:t>
                </a:r>
                <a:endParaRPr lang="en-US" sz="1000" b="1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163526" y="6182886"/>
                <a:ext cx="865567" cy="500633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C </a:t>
                </a:r>
                <a:r>
                  <a:rPr lang="ja-JP" altLang="en-US" sz="10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コード</a:t>
                </a:r>
                <a:endParaRPr lang="en-US" altLang="ja-JP" sz="1000" b="1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  <a:p>
                <a:pPr algn="ctr"/>
                <a:r>
                  <a:rPr lang="ja-JP" altLang="en-US" sz="10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生成</a:t>
                </a:r>
                <a:endParaRPr lang="en-US" sz="1000" b="1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5462386" y="6179463"/>
                <a:ext cx="969761" cy="504056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0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ハードウェアへ実装</a:t>
                </a:r>
                <a:endParaRPr lang="en-US" sz="1000" b="1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cxnSp>
            <p:nvCxnSpPr>
              <p:cNvPr id="87" name="Straight Arrow Connector 86"/>
              <p:cNvCxnSpPr>
                <a:stCxn id="86" idx="1"/>
                <a:endCxn id="85" idx="3"/>
              </p:cNvCxnSpPr>
              <p:nvPr/>
            </p:nvCxnSpPr>
            <p:spPr>
              <a:xfrm flipH="1">
                <a:off x="5029093" y="6431491"/>
                <a:ext cx="433293" cy="1712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headEnd type="triangle" w="med" len="med"/>
                <a:tailEnd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85" idx="1"/>
                <a:endCxn id="84" idx="3"/>
              </p:cNvCxnSpPr>
              <p:nvPr/>
            </p:nvCxnSpPr>
            <p:spPr>
              <a:xfrm flipH="1">
                <a:off x="3477828" y="6433203"/>
                <a:ext cx="685698" cy="284"/>
              </a:xfrm>
              <a:prstGeom prst="straightConnector1">
                <a:avLst/>
              </a:prstGeom>
              <a:ln w="50800">
                <a:solidFill>
                  <a:schemeClr val="accent6">
                    <a:lumMod val="75000"/>
                  </a:schemeClr>
                </a:solidFill>
                <a:headEnd type="triangle" w="med" len="med"/>
                <a:tailEnd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/>
              <p:cNvSpPr txBox="1"/>
              <p:nvPr/>
            </p:nvSpPr>
            <p:spPr>
              <a:xfrm>
                <a:off x="2938687" y="5961403"/>
                <a:ext cx="17721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000" i="1" dirty="0" smtClean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自動コード生成</a:t>
                </a:r>
                <a:endParaRPr lang="en-US" sz="1000" i="1" dirty="0" smtClean="0">
                  <a:solidFill>
                    <a:schemeClr val="accent6">
                      <a:lumMod val="75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4786546" y="6079431"/>
                <a:ext cx="1046141" cy="262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ja-JP" altLang="en-US" sz="1000" i="1" dirty="0" smtClean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コンパイル</a:t>
                </a:r>
                <a:endParaRPr lang="en-US" sz="1000" i="1" dirty="0" smtClean="0">
                  <a:solidFill>
                    <a:schemeClr val="accent6">
                      <a:lumMod val="75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2535967" y="6250775"/>
              <a:ext cx="3772529" cy="789118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438" y="6048843"/>
            <a:ext cx="1634198" cy="33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1" name="Group 140"/>
          <p:cNvGrpSpPr/>
          <p:nvPr/>
        </p:nvGrpSpPr>
        <p:grpSpPr>
          <a:xfrm>
            <a:off x="2486173" y="7164378"/>
            <a:ext cx="3816151" cy="956345"/>
            <a:chOff x="2486173" y="7175953"/>
            <a:chExt cx="3816151" cy="956345"/>
          </a:xfrm>
        </p:grpSpPr>
        <p:grpSp>
          <p:nvGrpSpPr>
            <p:cNvPr id="140" name="Group 139"/>
            <p:cNvGrpSpPr/>
            <p:nvPr/>
          </p:nvGrpSpPr>
          <p:grpSpPr>
            <a:xfrm>
              <a:off x="2486173" y="7175953"/>
              <a:ext cx="3816151" cy="956345"/>
              <a:chOff x="2486173" y="7175953"/>
              <a:chExt cx="3816151" cy="956345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2486173" y="7258728"/>
                <a:ext cx="2806279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200" b="1" dirty="0" smtClean="0">
                    <a:solidFill>
                      <a:srgbClr val="002060"/>
                    </a:solidFill>
                    <a:latin typeface="Courier New" panose="02070309020205020404" pitchFamily="49" charset="0"/>
                    <a:ea typeface="Verdana" pitchFamily="34" charset="0"/>
                    <a:cs typeface="Courier New" panose="02070309020205020404" pitchFamily="49" charset="0"/>
                  </a:rPr>
                  <a:t>&gt;&gt; </a:t>
                </a:r>
                <a:r>
                  <a:rPr lang="en-US" sz="1200" b="1" dirty="0" err="1" smtClean="0">
                    <a:solidFill>
                      <a:srgbClr val="002060"/>
                    </a:solidFill>
                    <a:latin typeface="Courier New" panose="02070309020205020404" pitchFamily="49" charset="0"/>
                    <a:ea typeface="Verdana" pitchFamily="34" charset="0"/>
                    <a:cs typeface="Courier New" panose="02070309020205020404" pitchFamily="49" charset="0"/>
                  </a:rPr>
                  <a:t>bt</a:t>
                </a:r>
                <a:r>
                  <a:rPr lang="en-US" sz="1200" b="1" dirty="0" smtClean="0">
                    <a:solidFill>
                      <a:srgbClr val="002060"/>
                    </a:solidFill>
                    <a:latin typeface="Courier New" panose="02070309020205020404" pitchFamily="49" charset="0"/>
                    <a:ea typeface="Verdana" pitchFamily="34" charset="0"/>
                    <a:cs typeface="Courier New" panose="02070309020205020404" pitchFamily="49" charset="0"/>
                  </a:rPr>
                  <a:t> = Bluetooth('NXT',1)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200" b="1" dirty="0" smtClean="0">
                    <a:solidFill>
                      <a:srgbClr val="002060"/>
                    </a:solidFill>
                    <a:latin typeface="Courier New" panose="02070309020205020404" pitchFamily="49" charset="0"/>
                    <a:ea typeface="Verdana" pitchFamily="34" charset="0"/>
                    <a:cs typeface="Courier New" panose="02070309020205020404" pitchFamily="49" charset="0"/>
                  </a:rPr>
                  <a:t>&gt;&gt; </a:t>
                </a:r>
                <a:r>
                  <a:rPr lang="en-US" sz="1200" b="1" dirty="0" err="1" smtClean="0">
                    <a:solidFill>
                      <a:srgbClr val="002060"/>
                    </a:solidFill>
                    <a:latin typeface="Courier New" panose="02070309020205020404" pitchFamily="49" charset="0"/>
                    <a:ea typeface="Verdana" pitchFamily="34" charset="0"/>
                    <a:cs typeface="Courier New" panose="02070309020205020404" pitchFamily="49" charset="0"/>
                  </a:rPr>
                  <a:t>fopen</a:t>
                </a:r>
                <a:r>
                  <a:rPr lang="en-US" sz="1200" b="1" dirty="0" smtClean="0">
                    <a:solidFill>
                      <a:srgbClr val="002060"/>
                    </a:solidFill>
                    <a:latin typeface="Courier New" panose="02070309020205020404" pitchFamily="49" charset="0"/>
                    <a:ea typeface="Verdana" pitchFamily="34" charset="0"/>
                    <a:cs typeface="Courier New" panose="02070309020205020404" pitchFamily="49" charset="0"/>
                  </a:rPr>
                  <a:t>(</a:t>
                </a:r>
                <a:r>
                  <a:rPr lang="en-US" sz="1200" b="1" dirty="0" err="1" smtClean="0">
                    <a:solidFill>
                      <a:srgbClr val="002060"/>
                    </a:solidFill>
                    <a:latin typeface="Courier New" panose="02070309020205020404" pitchFamily="49" charset="0"/>
                    <a:ea typeface="Verdana" pitchFamily="34" charset="0"/>
                    <a:cs typeface="Courier New" panose="02070309020205020404" pitchFamily="49" charset="0"/>
                  </a:rPr>
                  <a:t>bt</a:t>
                </a:r>
                <a:r>
                  <a:rPr lang="en-US" sz="1200" b="1" dirty="0" smtClean="0">
                    <a:solidFill>
                      <a:srgbClr val="002060"/>
                    </a:solidFill>
                    <a:latin typeface="Courier New" panose="02070309020205020404" pitchFamily="49" charset="0"/>
                    <a:ea typeface="Verdana" pitchFamily="34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200" b="1" dirty="0" smtClean="0">
                    <a:solidFill>
                      <a:srgbClr val="002060"/>
                    </a:solidFill>
                    <a:latin typeface="Courier New" panose="02070309020205020404" pitchFamily="49" charset="0"/>
                    <a:ea typeface="Verdana" pitchFamily="34" charset="0"/>
                    <a:cs typeface="Courier New" panose="02070309020205020404" pitchFamily="49" charset="0"/>
                  </a:rPr>
                  <a:t>&gt;&gt; fwrite(</a:t>
                </a:r>
                <a:r>
                  <a:rPr lang="en-US" sz="1200" b="1" dirty="0" err="1" smtClean="0">
                    <a:solidFill>
                      <a:srgbClr val="002060"/>
                    </a:solidFill>
                    <a:latin typeface="Courier New" panose="02070309020205020404" pitchFamily="49" charset="0"/>
                    <a:ea typeface="Verdana" pitchFamily="34" charset="0"/>
                    <a:cs typeface="Courier New" panose="02070309020205020404" pitchFamily="49" charset="0"/>
                  </a:rPr>
                  <a:t>bt</a:t>
                </a:r>
                <a:r>
                  <a:rPr lang="en-US" sz="1200" b="1" dirty="0" smtClean="0">
                    <a:solidFill>
                      <a:srgbClr val="002060"/>
                    </a:solidFill>
                    <a:latin typeface="Courier New" panose="02070309020205020404" pitchFamily="49" charset="0"/>
                    <a:ea typeface="Verdana" pitchFamily="34" charset="0"/>
                    <a:cs typeface="Courier New" panose="02070309020205020404" pitchFamily="49" charset="0"/>
                  </a:rPr>
                  <a:t>,[2 0 1 155])</a:t>
                </a:r>
              </a:p>
            </p:txBody>
          </p:sp>
          <p:pic>
            <p:nvPicPr>
              <p:cNvPr id="81" name="Picture 24"/>
              <p:cNvPicPr>
                <a:picLocks noChangeAspect="1" noChangeArrowheads="1"/>
              </p:cNvPicPr>
              <p:nvPr/>
            </p:nvPicPr>
            <p:blipFill>
              <a:blip r:embed="rId2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10000" contras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705932" y="7175953"/>
                <a:ext cx="596392" cy="9563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Up-Down Arrow 81"/>
              <p:cNvSpPr/>
              <p:nvPr/>
            </p:nvSpPr>
            <p:spPr bwMode="auto">
              <a:xfrm rot="5400000">
                <a:off x="5207989" y="7150283"/>
                <a:ext cx="228600" cy="908467"/>
              </a:xfrm>
              <a:prstGeom prst="upDownArrow">
                <a:avLst>
                  <a:gd name="adj1" fmla="val 50000"/>
                  <a:gd name="adj2" fmla="val 62339"/>
                </a:avLst>
              </a:prstGeom>
              <a:noFill/>
              <a:ln w="317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pic>
            <p:nvPicPr>
              <p:cNvPr id="79" name="Picture 22" descr="http://upload.wikimedia.org/wikipedia/commons/thumb/d/da/Bluetooth.svg/170px-Bluetooth.svg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9116" y="7423096"/>
                <a:ext cx="230910" cy="355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0" name="Rectangle 119"/>
            <p:cNvSpPr/>
            <p:nvPr/>
          </p:nvSpPr>
          <p:spPr>
            <a:xfrm>
              <a:off x="2535967" y="7243288"/>
              <a:ext cx="3756267" cy="827234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2495942" y="8161039"/>
            <a:ext cx="3880224" cy="1452501"/>
            <a:chOff x="2495942" y="8161039"/>
            <a:chExt cx="3880224" cy="1452501"/>
          </a:xfrm>
        </p:grpSpPr>
        <p:pic>
          <p:nvPicPr>
            <p:cNvPr id="1031" name="Picture 7" descr="http://www.mathworks.com/help/vision/examples/SearchByImageExample_02.png"/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4" t="4890" r="13173" b="12782"/>
            <a:stretch/>
          </p:blipFill>
          <p:spPr bwMode="auto">
            <a:xfrm>
              <a:off x="2495942" y="8161039"/>
              <a:ext cx="1584176" cy="144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/>
            <p:cNvSpPr txBox="1"/>
            <p:nvPr/>
          </p:nvSpPr>
          <p:spPr>
            <a:xfrm>
              <a:off x="4055187" y="8316675"/>
              <a:ext cx="23209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002060"/>
                  </a:solidFill>
                  <a:latin typeface="Courier New" panose="02070309020205020404" pitchFamily="49" charset="0"/>
                  <a:ea typeface="Verdana" pitchFamily="34" charset="0"/>
                  <a:cs typeface="Courier New" panose="02070309020205020404" pitchFamily="49" charset="0"/>
                </a:rPr>
                <a:t>&gt;&gt; videoinput() </a:t>
              </a:r>
            </a:p>
            <a:p>
              <a:endParaRPr lang="en-US" sz="800" b="1" dirty="0" smtClean="0">
                <a:solidFill>
                  <a:srgbClr val="002060"/>
                </a:solidFill>
                <a:latin typeface="Courier New" panose="02070309020205020404" pitchFamily="49" charset="0"/>
                <a:ea typeface="Verdana" pitchFamily="34" charset="0"/>
                <a:cs typeface="Courier New" panose="02070309020205020404" pitchFamily="49" charset="0"/>
              </a:endParaRPr>
            </a:p>
            <a:p>
              <a:r>
                <a:rPr lang="en-US" sz="1200" b="1" dirty="0" smtClean="0">
                  <a:solidFill>
                    <a:srgbClr val="002060"/>
                  </a:solidFill>
                  <a:latin typeface="Courier New" panose="02070309020205020404" pitchFamily="49" charset="0"/>
                  <a:ea typeface="Verdana" pitchFamily="34" charset="0"/>
                  <a:cs typeface="Courier New" panose="02070309020205020404" pitchFamily="49" charset="0"/>
                </a:rPr>
                <a:t>&gt;&gt; detectSURFFeatures()</a:t>
              </a:r>
            </a:p>
            <a:p>
              <a:endParaRPr lang="en-US" sz="800" b="1" dirty="0">
                <a:solidFill>
                  <a:srgbClr val="002060"/>
                </a:solidFill>
                <a:latin typeface="Courier New" panose="02070309020205020404" pitchFamily="49" charset="0"/>
                <a:ea typeface="Verdana" pitchFamily="34" charset="0"/>
                <a:cs typeface="Courier New" panose="02070309020205020404" pitchFamily="49" charset="0"/>
              </a:endParaRPr>
            </a:p>
            <a:p>
              <a:r>
                <a:rPr lang="en-US" sz="1200" b="1" dirty="0" smtClean="0">
                  <a:solidFill>
                    <a:srgbClr val="002060"/>
                  </a:solidFill>
                  <a:latin typeface="Courier New" panose="02070309020205020404" pitchFamily="49" charset="0"/>
                  <a:ea typeface="Verdana" pitchFamily="34" charset="0"/>
                  <a:cs typeface="Courier New" panose="02070309020205020404" pitchFamily="49" charset="0"/>
                </a:rPr>
                <a:t>&gt;&gt; imshow()</a:t>
              </a:r>
            </a:p>
            <a:p>
              <a:endParaRPr lang="en-US" sz="800" b="1" dirty="0" smtClean="0">
                <a:solidFill>
                  <a:srgbClr val="002060"/>
                </a:solidFill>
                <a:latin typeface="Courier New" panose="02070309020205020404" pitchFamily="49" charset="0"/>
                <a:ea typeface="Verdana" pitchFamily="34" charset="0"/>
                <a:cs typeface="Courier New" panose="02070309020205020404" pitchFamily="49" charset="0"/>
              </a:endParaRPr>
            </a:p>
            <a:p>
              <a:r>
                <a:rPr lang="en-US" sz="1200" b="1" dirty="0" smtClean="0">
                  <a:solidFill>
                    <a:srgbClr val="002060"/>
                  </a:solidFill>
                  <a:latin typeface="Courier New" panose="02070309020205020404" pitchFamily="49" charset="0"/>
                  <a:ea typeface="Verdana" pitchFamily="34" charset="0"/>
                  <a:cs typeface="Courier New" panose="02070309020205020404" pitchFamily="49" charset="0"/>
                </a:rPr>
                <a:t>&gt;&gt; plot()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551096" y="8216355"/>
              <a:ext cx="3756267" cy="1397185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629018" y="3991445"/>
            <a:ext cx="1097793" cy="865793"/>
            <a:chOff x="267203" y="1746253"/>
            <a:chExt cx="1609578" cy="1269420"/>
          </a:xfrm>
        </p:grpSpPr>
        <p:pic>
          <p:nvPicPr>
            <p:cNvPr id="91" name="Picture 2" descr="http://caribcast.tv/wp-content/uploads/2012/03/laptop.jpg"/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1"/>
            <a:stretch/>
          </p:blipFill>
          <p:spPr bwMode="auto">
            <a:xfrm>
              <a:off x="267203" y="1746253"/>
              <a:ext cx="1609578" cy="126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4" descr="http://www.maths.unsw.edu.au/sites/default/files/MatlabSelfPaced/images/Matlab_Logo.png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79" y="1883838"/>
              <a:ext cx="643484" cy="578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3" name="TextBox 92"/>
          <p:cNvSpPr txBox="1"/>
          <p:nvPr/>
        </p:nvSpPr>
        <p:spPr>
          <a:xfrm>
            <a:off x="2002415" y="4760651"/>
            <a:ext cx="119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モデルはＰＣホスト上で実行</a:t>
            </a:r>
            <a:endParaRPr lang="en-US" sz="1000" b="1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2516092" y="930959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293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5265" y="7305572"/>
            <a:ext cx="1874197" cy="1822547"/>
          </a:xfrm>
          <a:prstGeom prst="rect">
            <a:avLst/>
          </a:prstGeom>
          <a:solidFill>
            <a:schemeClr val="bg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39" name="TextBox 538"/>
          <p:cNvSpPr txBox="1"/>
          <p:nvPr/>
        </p:nvSpPr>
        <p:spPr>
          <a:xfrm>
            <a:off x="5346438" y="6537609"/>
            <a:ext cx="7357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文字列</a:t>
            </a:r>
            <a:endParaRPr lang="en-US" sz="10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extBox 62"/>
          <p:cNvSpPr txBox="1">
            <a:spLocks noChangeArrowheads="1"/>
          </p:cNvSpPr>
          <p:nvPr/>
        </p:nvSpPr>
        <p:spPr bwMode="auto">
          <a:xfrm>
            <a:off x="0" y="-6350"/>
            <a:ext cx="12801600" cy="52387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Verdana" pitchFamily="34" charset="0"/>
              </a:rPr>
              <a:t>4</a:t>
            </a:r>
            <a:r>
              <a:rPr lang="en-US" sz="2800" b="1" dirty="0" smtClean="0">
                <a:solidFill>
                  <a:schemeClr val="bg1"/>
                </a:solidFill>
                <a:latin typeface="Verdana" pitchFamily="34" charset="0"/>
              </a:rPr>
              <a:t>. </a:t>
            </a:r>
            <a:r>
              <a:rPr lang="ja-JP" altLang="en-US" sz="2800" b="1" dirty="0" smtClean="0">
                <a:solidFill>
                  <a:schemeClr val="bg1"/>
                </a:solidFill>
                <a:latin typeface="Verdana" pitchFamily="34" charset="0"/>
              </a:rPr>
              <a:t>基本</a:t>
            </a:r>
            <a:r>
              <a:rPr lang="ja-JP" altLang="en-US" sz="2800" b="1" dirty="0">
                <a:solidFill>
                  <a:schemeClr val="bg1"/>
                </a:solidFill>
                <a:latin typeface="Verdana" pitchFamily="34" charset="0"/>
              </a:rPr>
              <a:t>構造</a:t>
            </a:r>
            <a:endParaRPr lang="en-US" sz="28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pic>
        <p:nvPicPr>
          <p:cNvPr id="235" name="Picture 65" descr="logo6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0" b="11098"/>
          <a:stretch>
            <a:fillRect/>
          </a:stretch>
        </p:blipFill>
        <p:spPr bwMode="auto">
          <a:xfrm>
            <a:off x="10933135" y="55959"/>
            <a:ext cx="1804369" cy="399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9" name="Straight Connector 238"/>
          <p:cNvCxnSpPr/>
          <p:nvPr/>
        </p:nvCxnSpPr>
        <p:spPr>
          <a:xfrm>
            <a:off x="0" y="878314"/>
            <a:ext cx="1280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62"/>
          <p:cNvSpPr txBox="1">
            <a:spLocks noChangeArrowheads="1"/>
          </p:cNvSpPr>
          <p:nvPr/>
        </p:nvSpPr>
        <p:spPr bwMode="auto">
          <a:xfrm>
            <a:off x="-28286" y="880433"/>
            <a:ext cx="35817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400" b="1" dirty="0" smtClean="0">
                <a:solidFill>
                  <a:srgbClr val="002060"/>
                </a:solidFill>
                <a:latin typeface="Verdana" pitchFamily="34" charset="0"/>
              </a:rPr>
              <a:t>1:</a:t>
            </a:r>
            <a:r>
              <a:rPr lang="ja-JP" altLang="en-US" sz="1400" b="1" dirty="0">
                <a:solidFill>
                  <a:srgbClr val="002060"/>
                </a:solidFill>
                <a:latin typeface="Verdana" pitchFamily="34" charset="0"/>
              </a:rPr>
              <a:t>システム概要</a:t>
            </a:r>
            <a:endParaRPr lang="en-US" sz="14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sp>
        <p:nvSpPr>
          <p:cNvPr id="249" name="Rectangle 248"/>
          <p:cNvSpPr/>
          <p:nvPr/>
        </p:nvSpPr>
        <p:spPr bwMode="auto">
          <a:xfrm>
            <a:off x="104009" y="1707911"/>
            <a:ext cx="1984950" cy="2369413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223336" y="2099115"/>
            <a:ext cx="1820835" cy="956345"/>
            <a:chOff x="2745326" y="3964477"/>
            <a:chExt cx="1820835" cy="956345"/>
          </a:xfrm>
        </p:grpSpPr>
        <p:pic>
          <p:nvPicPr>
            <p:cNvPr id="261" name="Picture 24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5326" y="3964477"/>
              <a:ext cx="620127" cy="956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3" name="TextBox 41"/>
            <p:cNvSpPr txBox="1">
              <a:spLocks noChangeArrowheads="1"/>
            </p:cNvSpPr>
            <p:nvPr/>
          </p:nvSpPr>
          <p:spPr bwMode="auto">
            <a:xfrm>
              <a:off x="3366794" y="4141141"/>
              <a:ext cx="119936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rgbClr val="002060"/>
                  </a:solidFill>
                  <a:latin typeface="Verdana" pitchFamily="34" charset="0"/>
                </a:rPr>
                <a:t>LEGO</a:t>
              </a:r>
            </a:p>
            <a:p>
              <a:pPr algn="ctr"/>
              <a:r>
                <a:rPr lang="en-US" sz="1200" b="1" dirty="0" smtClean="0">
                  <a:solidFill>
                    <a:srgbClr val="002060"/>
                  </a:solidFill>
                  <a:latin typeface="Verdana" pitchFamily="34" charset="0"/>
                </a:rPr>
                <a:t>Mindstorms</a:t>
              </a:r>
            </a:p>
            <a:p>
              <a:pPr algn="ctr"/>
              <a:r>
                <a:rPr lang="en-US" sz="1200" b="1" dirty="0" smtClean="0">
                  <a:solidFill>
                    <a:srgbClr val="002060"/>
                  </a:solidFill>
                  <a:latin typeface="Verdana" pitchFamily="34" charset="0"/>
                </a:rPr>
                <a:t>NXT</a:t>
              </a:r>
              <a:endParaRPr lang="en-US" sz="1200" b="1" dirty="0">
                <a:solidFill>
                  <a:srgbClr val="002060"/>
                </a:solidFill>
                <a:latin typeface="Verdana" pitchFamily="34" charset="0"/>
              </a:endParaRPr>
            </a:p>
          </p:txBody>
        </p:sp>
      </p:grpSp>
      <p:sp>
        <p:nvSpPr>
          <p:cNvPr id="443" name="TextBox 442"/>
          <p:cNvSpPr txBox="1"/>
          <p:nvPr/>
        </p:nvSpPr>
        <p:spPr>
          <a:xfrm>
            <a:off x="2146080" y="3861042"/>
            <a:ext cx="40114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1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ホスト</a:t>
            </a:r>
            <a:r>
              <a:rPr lang="en-US" altLang="ja-JP" sz="11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PC </a:t>
            </a:r>
            <a:r>
              <a:rPr lang="ja-JP" altLang="en-US" sz="11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と</a:t>
            </a:r>
            <a:r>
              <a:rPr lang="ja-JP" altLang="en-US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ロボットとの間で </a:t>
            </a:r>
            <a:r>
              <a:rPr lang="en-US" altLang="ja-JP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Bluetooth </a:t>
            </a:r>
            <a:r>
              <a:rPr lang="ja-JP" altLang="en-US" sz="11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の接続を</a:t>
            </a:r>
            <a:r>
              <a:rPr lang="ja-JP" altLang="en-US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行う</a:t>
            </a:r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6" name="TextBox 62"/>
          <p:cNvSpPr txBox="1">
            <a:spLocks noChangeArrowheads="1"/>
          </p:cNvSpPr>
          <p:nvPr/>
        </p:nvSpPr>
        <p:spPr bwMode="auto">
          <a:xfrm>
            <a:off x="0" y="4192522"/>
            <a:ext cx="25461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  <a:latin typeface="Verdana" pitchFamily="34" charset="0"/>
              </a:rPr>
              <a:t>2</a:t>
            </a:r>
            <a:r>
              <a:rPr lang="en-US" sz="1400" b="1" dirty="0" smtClean="0">
                <a:solidFill>
                  <a:srgbClr val="002060"/>
                </a:solidFill>
                <a:latin typeface="Verdana" pitchFamily="34" charset="0"/>
              </a:rPr>
              <a:t>: </a:t>
            </a:r>
            <a:r>
              <a:rPr lang="ja-JP" altLang="en-US" sz="1400" b="1" dirty="0" smtClean="0">
                <a:solidFill>
                  <a:srgbClr val="002060"/>
                </a:solidFill>
                <a:latin typeface="Verdana" pitchFamily="34" charset="0"/>
              </a:rPr>
              <a:t>メッセージプロトコル</a:t>
            </a:r>
            <a:endParaRPr lang="en-US" sz="14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cxnSp>
        <p:nvCxnSpPr>
          <p:cNvPr id="217" name="Straight Connector 216"/>
          <p:cNvCxnSpPr>
            <a:endCxn id="2" idx="2"/>
          </p:cNvCxnSpPr>
          <p:nvPr/>
        </p:nvCxnSpPr>
        <p:spPr>
          <a:xfrm flipV="1">
            <a:off x="6400800" y="517525"/>
            <a:ext cx="0" cy="90836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62"/>
          <p:cNvSpPr txBox="1">
            <a:spLocks noChangeArrowheads="1"/>
          </p:cNvSpPr>
          <p:nvPr/>
        </p:nvSpPr>
        <p:spPr bwMode="auto">
          <a:xfrm>
            <a:off x="1206712" y="517259"/>
            <a:ext cx="35817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2060"/>
                </a:solidFill>
                <a:latin typeface="Verdana" pitchFamily="34" charset="0"/>
              </a:rPr>
              <a:t>A: </a:t>
            </a:r>
            <a:r>
              <a:rPr lang="ja-JP" altLang="en-US" sz="1800" b="1" dirty="0" smtClean="0">
                <a:solidFill>
                  <a:srgbClr val="002060"/>
                </a:solidFill>
                <a:latin typeface="Verdana" pitchFamily="34" charset="0"/>
              </a:rPr>
              <a:t>接続通信</a:t>
            </a:r>
            <a:endParaRPr lang="en-US" b="1" dirty="0">
              <a:solidFill>
                <a:srgbClr val="002060"/>
              </a:solidFill>
              <a:latin typeface="Verdana" pitchFamily="34" charset="0"/>
            </a:endParaRPr>
          </a:p>
        </p:txBody>
      </p:sp>
      <p:sp>
        <p:nvSpPr>
          <p:cNvPr id="222" name="TextBox 62"/>
          <p:cNvSpPr txBox="1">
            <a:spLocks noChangeArrowheads="1"/>
          </p:cNvSpPr>
          <p:nvPr/>
        </p:nvSpPr>
        <p:spPr bwMode="auto">
          <a:xfrm>
            <a:off x="7365087" y="507406"/>
            <a:ext cx="44813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sz="1800" b="1" dirty="0">
                <a:solidFill>
                  <a:srgbClr val="002060"/>
                </a:solidFill>
                <a:latin typeface="Verdana" pitchFamily="34" charset="0"/>
              </a:rPr>
              <a:t>B</a:t>
            </a:r>
            <a:r>
              <a:rPr lang="en-US" sz="1800" b="1" dirty="0" smtClean="0">
                <a:solidFill>
                  <a:srgbClr val="002060"/>
                </a:solidFill>
                <a:latin typeface="Verdana" pitchFamily="34" charset="0"/>
              </a:rPr>
              <a:t>:</a:t>
            </a:r>
            <a:r>
              <a:rPr lang="ja-JP" altLang="en-US" sz="1800" b="1" dirty="0">
                <a:solidFill>
                  <a:srgbClr val="002060"/>
                </a:solidFill>
                <a:latin typeface="Verdana" pitchFamily="34" charset="0"/>
              </a:rPr>
              <a:t>画像認識視覚データの獲得・処理・解釈</a:t>
            </a:r>
            <a:endParaRPr lang="en-US" sz="18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201925" y="3204633"/>
            <a:ext cx="1616709" cy="654342"/>
            <a:chOff x="3328236" y="3572898"/>
            <a:chExt cx="1616709" cy="65434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8236" y="3572898"/>
              <a:ext cx="671855" cy="654342"/>
            </a:xfrm>
            <a:prstGeom prst="rect">
              <a:avLst/>
            </a:prstGeom>
          </p:spPr>
        </p:pic>
        <p:sp>
          <p:nvSpPr>
            <p:cNvPr id="224" name="TextBox 41"/>
            <p:cNvSpPr txBox="1">
              <a:spLocks noChangeArrowheads="1"/>
            </p:cNvSpPr>
            <p:nvPr/>
          </p:nvSpPr>
          <p:spPr bwMode="auto">
            <a:xfrm>
              <a:off x="4149534" y="3661127"/>
              <a:ext cx="79541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rgbClr val="002060"/>
                  </a:solidFill>
                  <a:latin typeface="Verdana" pitchFamily="34" charset="0"/>
                </a:rPr>
                <a:t>Sphero</a:t>
              </a:r>
            </a:p>
            <a:p>
              <a:pPr algn="ctr"/>
              <a:r>
                <a:rPr lang="en-US" sz="1200" b="1" dirty="0" smtClean="0">
                  <a:solidFill>
                    <a:srgbClr val="002060"/>
                  </a:solidFill>
                  <a:latin typeface="Verdana" pitchFamily="34" charset="0"/>
                </a:rPr>
                <a:t>1 &amp; 2</a:t>
              </a:r>
              <a:endParaRPr lang="en-US" sz="1200" b="1" dirty="0">
                <a:solidFill>
                  <a:srgbClr val="002060"/>
                </a:solidFill>
                <a:latin typeface="Verdana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67323" y="1956457"/>
            <a:ext cx="1219325" cy="1026584"/>
            <a:chOff x="369028" y="1746253"/>
            <a:chExt cx="1507753" cy="1269420"/>
          </a:xfrm>
        </p:grpSpPr>
        <p:pic>
          <p:nvPicPr>
            <p:cNvPr id="1026" name="Picture 2" descr="http://caribcast.tv/wp-content/uploads/2012/03/laptop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6" t="2151"/>
            <a:stretch/>
          </p:blipFill>
          <p:spPr bwMode="auto">
            <a:xfrm>
              <a:off x="369028" y="1746253"/>
              <a:ext cx="1507753" cy="126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www.maths.unsw.edu.au/sites/default/files/MatlabSelfPaced/images/Matlab_Logo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79" y="1883838"/>
              <a:ext cx="643484" cy="578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3" name="TextBox 45"/>
          <p:cNvSpPr txBox="1">
            <a:spLocks noChangeArrowheads="1"/>
          </p:cNvSpPr>
          <p:nvPr/>
        </p:nvSpPr>
        <p:spPr bwMode="auto">
          <a:xfrm>
            <a:off x="937152" y="1940737"/>
            <a:ext cx="11849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002060"/>
                </a:solidFill>
                <a:latin typeface="Verdana" pitchFamily="34" charset="0"/>
              </a:rPr>
              <a:t>memBRAIN</a:t>
            </a:r>
          </a:p>
          <a:p>
            <a:pPr algn="ctr"/>
            <a:r>
              <a:rPr lang="en-US" sz="1200" b="1" dirty="0" smtClean="0">
                <a:solidFill>
                  <a:srgbClr val="002060"/>
                </a:solidFill>
                <a:latin typeface="Verdana" pitchFamily="34" charset="0"/>
              </a:rPr>
              <a:t>(PC Host)</a:t>
            </a:r>
            <a:endParaRPr lang="en-US" sz="12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131748" y="1277994"/>
            <a:ext cx="1814921" cy="654886"/>
            <a:chOff x="3252124" y="1371054"/>
            <a:chExt cx="1814921" cy="654886"/>
          </a:xfrm>
        </p:grpSpPr>
        <p:sp>
          <p:nvSpPr>
            <p:cNvPr id="291" name="TextBox 43"/>
            <p:cNvSpPr txBox="1">
              <a:spLocks noChangeArrowheads="1"/>
            </p:cNvSpPr>
            <p:nvPr/>
          </p:nvSpPr>
          <p:spPr bwMode="auto">
            <a:xfrm>
              <a:off x="4061642" y="1394207"/>
              <a:ext cx="1005403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rgbClr val="002060"/>
                  </a:solidFill>
                  <a:latin typeface="Verdana" pitchFamily="34" charset="0"/>
                </a:rPr>
                <a:t>Zumobot </a:t>
              </a:r>
              <a:br>
                <a:rPr lang="en-US" sz="1200" b="1" dirty="0" smtClean="0">
                  <a:solidFill>
                    <a:srgbClr val="002060"/>
                  </a:solidFill>
                  <a:latin typeface="Verdana" pitchFamily="34" charset="0"/>
                </a:rPr>
              </a:br>
              <a:r>
                <a:rPr lang="en-US" sz="1200" b="1" dirty="0" smtClean="0">
                  <a:solidFill>
                    <a:srgbClr val="002060"/>
                  </a:solidFill>
                  <a:latin typeface="Verdana" pitchFamily="34" charset="0"/>
                </a:rPr>
                <a:t>1 &amp; 2</a:t>
              </a:r>
              <a:endParaRPr lang="en-US" sz="1200" b="1" dirty="0">
                <a:solidFill>
                  <a:srgbClr val="002060"/>
                </a:solidFill>
                <a:latin typeface="Verdana" pitchFamily="34" charset="0"/>
              </a:endParaRPr>
            </a:p>
            <a:p>
              <a:pPr algn="ctr"/>
              <a:r>
                <a:rPr lang="en-US" sz="1000" b="1" dirty="0">
                  <a:solidFill>
                    <a:srgbClr val="002060"/>
                  </a:solidFill>
                  <a:latin typeface="Verdana" pitchFamily="34" charset="0"/>
                </a:rPr>
                <a:t>(</a:t>
              </a:r>
              <a:r>
                <a:rPr lang="en-US" sz="1000" b="1" dirty="0" smtClean="0">
                  <a:solidFill>
                    <a:srgbClr val="002060"/>
                  </a:solidFill>
                  <a:latin typeface="Verdana" pitchFamily="34" charset="0"/>
                </a:rPr>
                <a:t>Arduino)</a:t>
              </a:r>
              <a:endParaRPr lang="en-US" sz="1000" b="1" dirty="0">
                <a:solidFill>
                  <a:srgbClr val="002060"/>
                </a:solidFill>
                <a:latin typeface="Verdana" pitchFamily="34" charset="0"/>
              </a:endParaRPr>
            </a:p>
          </p:txBody>
        </p:sp>
        <p:pic>
          <p:nvPicPr>
            <p:cNvPr id="1030" name="Picture 6" descr="http://a.pololu-files.com/picture/0J4110.400.jpg?a2562fe9f34e986d0d194118dcff0d5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2124" y="1371054"/>
              <a:ext cx="834250" cy="654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29" name="Straight Connector 228"/>
          <p:cNvCxnSpPr/>
          <p:nvPr/>
        </p:nvCxnSpPr>
        <p:spPr>
          <a:xfrm>
            <a:off x="0" y="4191037"/>
            <a:ext cx="1280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2158721" y="2308375"/>
            <a:ext cx="879682" cy="410646"/>
            <a:chOff x="2702063" y="3352502"/>
            <a:chExt cx="879682" cy="410646"/>
          </a:xfrm>
        </p:grpSpPr>
        <p:sp>
          <p:nvSpPr>
            <p:cNvPr id="447" name="Up-Down Arrow 446"/>
            <p:cNvSpPr/>
            <p:nvPr/>
          </p:nvSpPr>
          <p:spPr bwMode="auto">
            <a:xfrm rot="5400000">
              <a:off x="2936581" y="3117984"/>
              <a:ext cx="410646" cy="879682"/>
            </a:xfrm>
            <a:prstGeom prst="upDownArrow">
              <a:avLst/>
            </a:prstGeom>
            <a:noFill/>
            <a:ln w="317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232" name="Picture 22" descr="http://upload.wikimedia.org/wikipedia/commons/thumb/d/da/Bluetooth.svg/170px-Bluetooth.svg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5116" y="3430778"/>
              <a:ext cx="155871" cy="24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2185681" y="1615394"/>
            <a:ext cx="886780" cy="410646"/>
            <a:chOff x="2133559" y="1709828"/>
            <a:chExt cx="886780" cy="410646"/>
          </a:xfrm>
        </p:grpSpPr>
        <p:sp>
          <p:nvSpPr>
            <p:cNvPr id="456" name="Up-Down Arrow 455"/>
            <p:cNvSpPr/>
            <p:nvPr/>
          </p:nvSpPr>
          <p:spPr bwMode="auto">
            <a:xfrm rot="4431591">
              <a:off x="2371626" y="1471761"/>
              <a:ext cx="410646" cy="886780"/>
            </a:xfrm>
            <a:prstGeom prst="upDownArrow">
              <a:avLst/>
            </a:prstGeom>
            <a:noFill/>
            <a:ln w="317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237" name="Picture 22" descr="http://upload.wikimedia.org/wikipedia/commons/thumb/d/da/Bluetooth.svg/170px-Bluetooth.svg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0739" y="1795130"/>
              <a:ext cx="155871" cy="24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2155172" y="3032719"/>
            <a:ext cx="886780" cy="410646"/>
            <a:chOff x="2090368" y="3459167"/>
            <a:chExt cx="886780" cy="410646"/>
          </a:xfrm>
        </p:grpSpPr>
        <p:sp>
          <p:nvSpPr>
            <p:cNvPr id="234" name="Up-Down Arrow 233"/>
            <p:cNvSpPr/>
            <p:nvPr/>
          </p:nvSpPr>
          <p:spPr bwMode="auto">
            <a:xfrm rot="6976557">
              <a:off x="2328435" y="3221100"/>
              <a:ext cx="410646" cy="886780"/>
            </a:xfrm>
            <a:prstGeom prst="upDownArrow">
              <a:avLst/>
            </a:prstGeom>
            <a:noFill/>
            <a:ln w="317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238" name="Picture 22" descr="http://upload.wikimedia.org/wikipedia/commons/thumb/d/da/Bluetooth.svg/170px-Bluetooth.svg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5822" y="3544469"/>
              <a:ext cx="155871" cy="24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64096" y="1392154"/>
            <a:ext cx="25393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ja-JP" altLang="en-US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ホスト</a:t>
            </a:r>
            <a:r>
              <a:rPr lang="en-US" altLang="ja-JP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PC </a:t>
            </a:r>
            <a:r>
              <a:rPr lang="ja-JP" altLang="en-US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上の </a:t>
            </a:r>
            <a:r>
              <a:rPr lang="en-US" altLang="ja-JP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MATLAB/</a:t>
            </a:r>
            <a:r>
              <a:rPr lang="ja-JP" altLang="en-US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ja-JP" sz="11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Simulink 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48" name="Straight Connector 247"/>
          <p:cNvCxnSpPr/>
          <p:nvPr/>
        </p:nvCxnSpPr>
        <p:spPr>
          <a:xfrm>
            <a:off x="-10726" y="6863474"/>
            <a:ext cx="64115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Box 62"/>
          <p:cNvSpPr txBox="1">
            <a:spLocks noChangeArrowheads="1"/>
          </p:cNvSpPr>
          <p:nvPr/>
        </p:nvSpPr>
        <p:spPr bwMode="auto">
          <a:xfrm>
            <a:off x="0" y="6904827"/>
            <a:ext cx="38070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400" b="1" dirty="0" smtClean="0">
                <a:solidFill>
                  <a:srgbClr val="002060"/>
                </a:solidFill>
                <a:latin typeface="Verdana" pitchFamily="34" charset="0"/>
              </a:rPr>
              <a:t>3: MATLAB / SIMULINK </a:t>
            </a:r>
            <a:r>
              <a:rPr lang="ja-JP" altLang="en-US" sz="1400" b="1" dirty="0" smtClean="0">
                <a:solidFill>
                  <a:srgbClr val="002060"/>
                </a:solidFill>
                <a:latin typeface="Verdana" pitchFamily="34" charset="0"/>
              </a:rPr>
              <a:t>ユーティリティ</a:t>
            </a:r>
            <a:endParaRPr lang="en-US" sz="14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sp>
        <p:nvSpPr>
          <p:cNvPr id="255" name="TextBox 62"/>
          <p:cNvSpPr txBox="1">
            <a:spLocks noChangeArrowheads="1"/>
          </p:cNvSpPr>
          <p:nvPr/>
        </p:nvSpPr>
        <p:spPr bwMode="auto">
          <a:xfrm>
            <a:off x="6400800" y="889406"/>
            <a:ext cx="35817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400" b="1" dirty="0" smtClean="0">
                <a:solidFill>
                  <a:srgbClr val="002060"/>
                </a:solidFill>
                <a:latin typeface="Verdana" pitchFamily="34" charset="0"/>
              </a:rPr>
              <a:t>1:</a:t>
            </a:r>
            <a:r>
              <a:rPr lang="ja-JP" altLang="en-US" sz="1400" b="1" dirty="0">
                <a:solidFill>
                  <a:srgbClr val="002060"/>
                </a:solidFill>
                <a:latin typeface="Verdana" pitchFamily="34" charset="0"/>
              </a:rPr>
              <a:t>システム概要</a:t>
            </a:r>
            <a:endParaRPr lang="en-US" altLang="ja-JP" sz="14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pic>
        <p:nvPicPr>
          <p:cNvPr id="1032" name="Picture 8" descr="http://ecx.images-amazon.com/images/I/41hotHLbJxL._SX45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0732">
            <a:off x="9488571" y="1414529"/>
            <a:ext cx="997918" cy="68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0047036" y="1587279"/>
            <a:ext cx="1907855" cy="1257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 rot="5400000">
            <a:off x="10915840" y="2489172"/>
            <a:ext cx="1940942" cy="137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 rot="8621910">
            <a:off x="11093014" y="3684631"/>
            <a:ext cx="854240" cy="741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 rot="13088088">
            <a:off x="11818046" y="3684631"/>
            <a:ext cx="854240" cy="741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 rot="16200000">
            <a:off x="11600292" y="3704492"/>
            <a:ext cx="566451" cy="741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0" name="Picture 2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709" y="2514073"/>
            <a:ext cx="671855" cy="654342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9842892" y="3235621"/>
            <a:ext cx="942514" cy="829213"/>
            <a:chOff x="8904104" y="2904719"/>
            <a:chExt cx="942514" cy="829213"/>
          </a:xfrm>
        </p:grpSpPr>
        <p:pic>
          <p:nvPicPr>
            <p:cNvPr id="262" name="Picture 6" descr="http://a.pololu-files.com/picture/0J4110.400.jpg?a2562fe9f34e986d0d194118dcff0d5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4104" y="2994059"/>
              <a:ext cx="942514" cy="739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4" name="Picture 263"/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800125">
              <a:off x="9104680" y="2904719"/>
              <a:ext cx="592010" cy="471346"/>
            </a:xfrm>
            <a:prstGeom prst="rect">
              <a:avLst/>
            </a:prstGeom>
            <a:ln w="19050">
              <a:solidFill>
                <a:schemeClr val="tx1"/>
              </a:solidFill>
            </a:ln>
            <a:scene3d>
              <a:camera prst="orthographicFront">
                <a:rot lat="1800000" lon="18847178" rev="19800000"/>
              </a:camera>
              <a:lightRig rig="threePt" dir="t"/>
            </a:scene3d>
          </p:spPr>
        </p:pic>
      </p:grpSp>
      <p:sp>
        <p:nvSpPr>
          <p:cNvPr id="21" name="Right Arrow 20"/>
          <p:cNvSpPr/>
          <p:nvPr/>
        </p:nvSpPr>
        <p:spPr>
          <a:xfrm rot="4836352">
            <a:off x="9585229" y="2622283"/>
            <a:ext cx="817730" cy="335935"/>
          </a:xfrm>
          <a:prstGeom prst="rightArrow">
            <a:avLst>
              <a:gd name="adj1" fmla="val 50000"/>
              <a:gd name="adj2" fmla="val 88732"/>
            </a:avLst>
          </a:prstGeom>
          <a:noFill/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65" name="Right Arrow 264"/>
          <p:cNvSpPr/>
          <p:nvPr/>
        </p:nvSpPr>
        <p:spPr>
          <a:xfrm rot="10328551">
            <a:off x="7768582" y="2039281"/>
            <a:ext cx="1807547" cy="347906"/>
          </a:xfrm>
          <a:prstGeom prst="rightArrow">
            <a:avLst>
              <a:gd name="adj1" fmla="val 50000"/>
              <a:gd name="adj2" fmla="val 96972"/>
            </a:avLst>
          </a:prstGeom>
          <a:noFill/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66" name="TextBox 43"/>
          <p:cNvSpPr txBox="1">
            <a:spLocks noChangeArrowheads="1"/>
          </p:cNvSpPr>
          <p:nvPr/>
        </p:nvSpPr>
        <p:spPr bwMode="auto">
          <a:xfrm>
            <a:off x="8010215" y="1457286"/>
            <a:ext cx="13035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ja-JP" altLang="en-US" sz="1200" b="1" dirty="0">
                <a:solidFill>
                  <a:srgbClr val="002060"/>
                </a:solidFill>
                <a:latin typeface="Verdana" pitchFamily="34" charset="0"/>
              </a:rPr>
              <a:t>カラーの検知 </a:t>
            </a:r>
            <a:endParaRPr lang="en-US" altLang="ja-JP" sz="1200" b="1" dirty="0" smtClean="0">
              <a:solidFill>
                <a:srgbClr val="002060"/>
              </a:solidFill>
              <a:latin typeface="Verdana" pitchFamily="34" charset="0"/>
            </a:endParaRPr>
          </a:p>
          <a:p>
            <a:pPr algn="ctr"/>
            <a:r>
              <a:rPr lang="ja-JP" altLang="en-US" sz="1200" b="1" dirty="0">
                <a:solidFill>
                  <a:srgbClr val="002060"/>
                </a:solidFill>
                <a:latin typeface="Verdana" pitchFamily="34" charset="0"/>
              </a:rPr>
              <a:t>　</a:t>
            </a:r>
            <a:r>
              <a:rPr lang="ja-JP" altLang="en-US" sz="1200" b="1" dirty="0" smtClean="0">
                <a:solidFill>
                  <a:srgbClr val="002060"/>
                </a:solidFill>
                <a:latin typeface="Verdana" pitchFamily="34" charset="0"/>
              </a:rPr>
              <a:t>及び</a:t>
            </a:r>
            <a:r>
              <a:rPr lang="ja-JP" altLang="en-US" sz="1200" b="1" dirty="0">
                <a:solidFill>
                  <a:srgbClr val="002060"/>
                </a:solidFill>
                <a:latin typeface="Verdana" pitchFamily="34" charset="0"/>
              </a:rPr>
              <a:t>ブロブ解析</a:t>
            </a:r>
            <a:endParaRPr lang="en-US" sz="10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sp>
        <p:nvSpPr>
          <p:cNvPr id="267" name="TextBox 43"/>
          <p:cNvSpPr txBox="1">
            <a:spLocks noChangeArrowheads="1"/>
          </p:cNvSpPr>
          <p:nvPr/>
        </p:nvSpPr>
        <p:spPr bwMode="auto">
          <a:xfrm>
            <a:off x="10302718" y="2140990"/>
            <a:ext cx="12089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ja-JP" altLang="en-US" sz="1200" b="1" dirty="0">
                <a:solidFill>
                  <a:srgbClr val="002060"/>
                </a:solidFill>
                <a:latin typeface="Verdana" pitchFamily="34" charset="0"/>
              </a:rPr>
              <a:t>特徴</a:t>
            </a:r>
            <a:r>
              <a:rPr lang="ja-JP" altLang="en-US" sz="1200" b="1" dirty="0" smtClean="0">
                <a:solidFill>
                  <a:srgbClr val="002060"/>
                </a:solidFill>
                <a:latin typeface="Verdana" pitchFamily="34" charset="0"/>
              </a:rPr>
              <a:t>検出 及び </a:t>
            </a:r>
            <a:endParaRPr lang="en-US" altLang="ja-JP" sz="1200" b="1" dirty="0" smtClean="0">
              <a:solidFill>
                <a:srgbClr val="002060"/>
              </a:solidFill>
              <a:latin typeface="Verdana" pitchFamily="34" charset="0"/>
            </a:endParaRPr>
          </a:p>
          <a:p>
            <a:pPr algn="ctr"/>
            <a:r>
              <a:rPr lang="ja-JP" altLang="en-US" sz="1200" b="1" dirty="0" smtClean="0">
                <a:solidFill>
                  <a:srgbClr val="002060"/>
                </a:solidFill>
                <a:latin typeface="Verdana" pitchFamily="34" charset="0"/>
              </a:rPr>
              <a:t>トラッキング</a:t>
            </a:r>
            <a:endParaRPr lang="en-US" sz="10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6503887" y="2575391"/>
            <a:ext cx="1051711" cy="26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Sphero1</a:t>
            </a:r>
          </a:p>
        </p:txBody>
      </p:sp>
      <p:sp>
        <p:nvSpPr>
          <p:cNvPr id="270" name="TextBox 43"/>
          <p:cNvSpPr txBox="1">
            <a:spLocks noChangeArrowheads="1"/>
          </p:cNvSpPr>
          <p:nvPr/>
        </p:nvSpPr>
        <p:spPr bwMode="auto">
          <a:xfrm>
            <a:off x="10256935" y="976023"/>
            <a:ext cx="16113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002060"/>
                </a:solidFill>
                <a:latin typeface="Verdana" pitchFamily="34" charset="0"/>
              </a:rPr>
              <a:t>O</a:t>
            </a:r>
            <a:r>
              <a:rPr lang="en-US" altLang="ja-JP" sz="1200" b="1" dirty="0" smtClean="0">
                <a:solidFill>
                  <a:srgbClr val="002060"/>
                </a:solidFill>
                <a:latin typeface="Verdana" pitchFamily="34" charset="0"/>
              </a:rPr>
              <a:t>HC</a:t>
            </a:r>
          </a:p>
          <a:p>
            <a:pPr algn="ctr"/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</a:rPr>
              <a:t>(Logitech Quickcam</a:t>
            </a:r>
            <a:br>
              <a:rPr lang="en-US" sz="1000" b="1" dirty="0" smtClean="0">
                <a:solidFill>
                  <a:srgbClr val="002060"/>
                </a:solidFill>
                <a:latin typeface="Verdana" pitchFamily="34" charset="0"/>
              </a:rPr>
            </a:br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</a:rPr>
              <a:t>Pro 9000)</a:t>
            </a:r>
            <a:endParaRPr lang="en-US" sz="7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9091010" y="3836126"/>
            <a:ext cx="1051711" cy="26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Zumobot 2</a:t>
            </a:r>
          </a:p>
        </p:txBody>
      </p:sp>
      <p:sp>
        <p:nvSpPr>
          <p:cNvPr id="272" name="TextBox 271"/>
          <p:cNvSpPr txBox="1"/>
          <p:nvPr/>
        </p:nvSpPr>
        <p:spPr>
          <a:xfrm>
            <a:off x="10262878" y="2882270"/>
            <a:ext cx="10517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100" b="1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イメージの</a:t>
            </a:r>
            <a:endParaRPr lang="en-US" altLang="ja-JP" sz="1100" b="1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ja-JP" altLang="en-US" sz="1100" b="1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アバタ</a:t>
            </a:r>
            <a:r>
              <a:rPr lang="ja-JP" altLang="en-US" sz="1100" b="1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ー</a:t>
            </a:r>
            <a:endParaRPr lang="en-US" sz="1100" b="1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-64776" y="4521460"/>
            <a:ext cx="1414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NXT </a:t>
            </a:r>
            <a:r>
              <a:rPr lang="ja-JP" altLang="en-US" sz="12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メッセージ</a:t>
            </a:r>
            <a:endParaRPr lang="en-US" sz="1200" b="1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274" name="Group 273"/>
          <p:cNvGrpSpPr/>
          <p:nvPr/>
        </p:nvGrpSpPr>
        <p:grpSpPr>
          <a:xfrm>
            <a:off x="308407" y="4831826"/>
            <a:ext cx="2397938" cy="372516"/>
            <a:chOff x="6654310" y="8147386"/>
            <a:chExt cx="2397938" cy="372516"/>
          </a:xfrm>
        </p:grpSpPr>
        <p:grpSp>
          <p:nvGrpSpPr>
            <p:cNvPr id="275" name="Group 274"/>
            <p:cNvGrpSpPr/>
            <p:nvPr/>
          </p:nvGrpSpPr>
          <p:grpSpPr>
            <a:xfrm>
              <a:off x="7186886" y="8147386"/>
              <a:ext cx="1865362" cy="372516"/>
              <a:chOff x="6517949" y="4644107"/>
              <a:chExt cx="1865362" cy="372516"/>
            </a:xfrm>
          </p:grpSpPr>
          <p:grpSp>
            <p:nvGrpSpPr>
              <p:cNvPr id="279" name="Group 278"/>
              <p:cNvGrpSpPr/>
              <p:nvPr/>
            </p:nvGrpSpPr>
            <p:grpSpPr>
              <a:xfrm>
                <a:off x="6517949" y="4644107"/>
                <a:ext cx="1865362" cy="372515"/>
                <a:chOff x="6732320" y="4644109"/>
                <a:chExt cx="1865362" cy="372515"/>
              </a:xfrm>
            </p:grpSpPr>
            <p:sp>
              <p:nvSpPr>
                <p:cNvPr id="282" name="Rectangle 281"/>
                <p:cNvSpPr/>
                <p:nvPr/>
              </p:nvSpPr>
              <p:spPr>
                <a:xfrm>
                  <a:off x="6732320" y="4644109"/>
                  <a:ext cx="532576" cy="372515"/>
                </a:xfrm>
                <a:prstGeom prst="rect">
                  <a:avLst/>
                </a:prstGeom>
                <a:noFill/>
                <a:ln w="127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>
                      <a:solidFill>
                        <a:srgbClr val="002060"/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0</a:t>
                  </a:r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7264896" y="4644109"/>
                  <a:ext cx="532576" cy="372515"/>
                </a:xfrm>
                <a:prstGeom prst="rect">
                  <a:avLst/>
                </a:prstGeom>
                <a:noFill/>
                <a:ln w="127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>
                      <a:solidFill>
                        <a:srgbClr val="002060"/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Mail</a:t>
                  </a:r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7797472" y="4644109"/>
                  <a:ext cx="800210" cy="37251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>
                      <a:solidFill>
                        <a:srgbClr val="002060"/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Message</a:t>
                  </a:r>
                </a:p>
              </p:txBody>
            </p:sp>
          </p:grpSp>
          <p:cxnSp>
            <p:nvCxnSpPr>
              <p:cNvPr id="280" name="Straight Connector 279"/>
              <p:cNvCxnSpPr/>
              <p:nvPr/>
            </p:nvCxnSpPr>
            <p:spPr>
              <a:xfrm>
                <a:off x="7583101" y="4644107"/>
                <a:ext cx="771965" cy="0"/>
              </a:xfrm>
              <a:prstGeom prst="line">
                <a:avLst/>
              </a:prstGeom>
              <a:ln w="12700">
                <a:solidFill>
                  <a:srgbClr val="00206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7583101" y="5016622"/>
                <a:ext cx="800210" cy="1"/>
              </a:xfrm>
              <a:prstGeom prst="line">
                <a:avLst/>
              </a:prstGeom>
              <a:ln w="12700">
                <a:solidFill>
                  <a:srgbClr val="00206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7" name="Rectangle 276"/>
            <p:cNvSpPr/>
            <p:nvPr/>
          </p:nvSpPr>
          <p:spPr>
            <a:xfrm>
              <a:off x="6654310" y="8147386"/>
              <a:ext cx="532576" cy="372515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Len</a:t>
              </a:r>
            </a:p>
          </p:txBody>
        </p:sp>
        <p:cxnSp>
          <p:nvCxnSpPr>
            <p:cNvPr id="278" name="Straight Connector 277"/>
            <p:cNvCxnSpPr/>
            <p:nvPr/>
          </p:nvCxnSpPr>
          <p:spPr>
            <a:xfrm>
              <a:off x="9048970" y="8147386"/>
              <a:ext cx="0" cy="371595"/>
            </a:xfrm>
            <a:prstGeom prst="line">
              <a:avLst/>
            </a:prstGeom>
            <a:ln w="12700">
              <a:solidFill>
                <a:srgbClr val="00206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5" name="TextBox 284"/>
          <p:cNvSpPr txBox="1"/>
          <p:nvPr/>
        </p:nvSpPr>
        <p:spPr>
          <a:xfrm>
            <a:off x="-40056" y="5442059"/>
            <a:ext cx="1274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文字列の</a:t>
            </a:r>
            <a:r>
              <a:rPr lang="ja-JP" altLang="en-US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長さ</a:t>
            </a:r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(byte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単位</a:t>
            </a:r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</a:p>
        </p:txBody>
      </p:sp>
      <p:sp>
        <p:nvSpPr>
          <p:cNvPr id="286" name="TextBox 285"/>
          <p:cNvSpPr txBox="1"/>
          <p:nvPr/>
        </p:nvSpPr>
        <p:spPr>
          <a:xfrm>
            <a:off x="1189736" y="5403273"/>
            <a:ext cx="16470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Bluetooth </a:t>
            </a:r>
          </a:p>
          <a:p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メールボックス </a:t>
            </a:r>
            <a:r>
              <a:rPr lang="en-US" altLang="ja-JP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ID</a:t>
            </a:r>
          </a:p>
          <a:p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(for data validation)</a:t>
            </a:r>
          </a:p>
        </p:txBody>
      </p:sp>
      <p:sp>
        <p:nvSpPr>
          <p:cNvPr id="287" name="TextBox 286"/>
          <p:cNvSpPr txBox="1"/>
          <p:nvPr/>
        </p:nvSpPr>
        <p:spPr>
          <a:xfrm>
            <a:off x="428475" y="5846557"/>
            <a:ext cx="1338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コマンドのタイプ</a:t>
            </a:r>
            <a:endParaRPr lang="en-US" sz="10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返信の要求</a:t>
            </a:r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</a:p>
          <a:p>
            <a:r>
              <a:rPr lang="ja-JP" altLang="en-US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要求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が無い時</a:t>
            </a:r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= 0</a:t>
            </a:r>
          </a:p>
        </p:txBody>
      </p:sp>
      <p:cxnSp>
        <p:nvCxnSpPr>
          <p:cNvPr id="288" name="Straight Connector 287"/>
          <p:cNvCxnSpPr>
            <a:stCxn id="277" idx="2"/>
          </p:cNvCxnSpPr>
          <p:nvPr/>
        </p:nvCxnSpPr>
        <p:spPr>
          <a:xfrm>
            <a:off x="574695" y="5204341"/>
            <a:ext cx="0" cy="25794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/>
          <p:nvPr/>
        </p:nvCxnSpPr>
        <p:spPr>
          <a:xfrm>
            <a:off x="1666882" y="5215622"/>
            <a:ext cx="0" cy="25794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/>
        </p:nvCxnSpPr>
        <p:spPr>
          <a:xfrm>
            <a:off x="1114857" y="5215622"/>
            <a:ext cx="0" cy="55497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TextBox 291"/>
          <p:cNvSpPr txBox="1"/>
          <p:nvPr/>
        </p:nvSpPr>
        <p:spPr>
          <a:xfrm>
            <a:off x="3777663" y="4313416"/>
            <a:ext cx="1825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b="1" dirty="0" err="1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Sphero</a:t>
            </a:r>
            <a:r>
              <a:rPr lang="ja-JP" altLang="en-US" sz="12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のメッセージ</a:t>
            </a:r>
            <a:endParaRPr lang="en-US" sz="1200" b="1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2782955" y="5201362"/>
            <a:ext cx="844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デバイス</a:t>
            </a:r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ID</a:t>
            </a:r>
          </a:p>
        </p:txBody>
      </p:sp>
      <p:cxnSp>
        <p:nvCxnSpPr>
          <p:cNvPr id="309" name="Straight Connector 308"/>
          <p:cNvCxnSpPr/>
          <p:nvPr/>
        </p:nvCxnSpPr>
        <p:spPr>
          <a:xfrm>
            <a:off x="4014280" y="5129281"/>
            <a:ext cx="0" cy="19519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2774385" y="5421287"/>
            <a:ext cx="105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コマンド</a:t>
            </a:r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ID</a:t>
            </a:r>
          </a:p>
        </p:txBody>
      </p:sp>
      <p:sp>
        <p:nvSpPr>
          <p:cNvPr id="311" name="TextBox 310"/>
          <p:cNvSpPr txBox="1"/>
          <p:nvPr/>
        </p:nvSpPr>
        <p:spPr>
          <a:xfrm>
            <a:off x="2779711" y="5628909"/>
            <a:ext cx="16429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応答する通し番号</a:t>
            </a:r>
            <a:endParaRPr lang="en-US" sz="10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12" name="TextBox 311"/>
          <p:cNvSpPr txBox="1"/>
          <p:nvPr/>
        </p:nvSpPr>
        <p:spPr>
          <a:xfrm>
            <a:off x="5306955" y="5137226"/>
            <a:ext cx="7357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文字列</a:t>
            </a:r>
            <a:endParaRPr lang="en-US" altLang="ja-JP" sz="10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4815373" y="5401551"/>
            <a:ext cx="8594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文字列の</a:t>
            </a:r>
            <a:endParaRPr lang="en-US" altLang="ja-JP" sz="10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長さ</a:t>
            </a:r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(byte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単位</a:t>
            </a:r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</a:p>
        </p:txBody>
      </p:sp>
      <p:cxnSp>
        <p:nvCxnSpPr>
          <p:cNvPr id="314" name="Straight Connector 313"/>
          <p:cNvCxnSpPr>
            <a:stCxn id="310" idx="3"/>
          </p:cNvCxnSpPr>
          <p:nvPr/>
        </p:nvCxnSpPr>
        <p:spPr>
          <a:xfrm flipV="1">
            <a:off x="3826385" y="5544397"/>
            <a:ext cx="560020" cy="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>
            <a:stCxn id="308" idx="3"/>
          </p:cNvCxnSpPr>
          <p:nvPr/>
        </p:nvCxnSpPr>
        <p:spPr>
          <a:xfrm>
            <a:off x="3627175" y="5324473"/>
            <a:ext cx="390121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>
            <a:stCxn id="304" idx="2"/>
          </p:cNvCxnSpPr>
          <p:nvPr/>
        </p:nvCxnSpPr>
        <p:spPr>
          <a:xfrm>
            <a:off x="4393375" y="5142607"/>
            <a:ext cx="0" cy="41185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/>
          <p:nvPr/>
        </p:nvCxnSpPr>
        <p:spPr>
          <a:xfrm flipH="1">
            <a:off x="4779593" y="5129281"/>
            <a:ext cx="0" cy="106791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/>
          <p:nvPr/>
        </p:nvCxnSpPr>
        <p:spPr>
          <a:xfrm>
            <a:off x="6093630" y="5137498"/>
            <a:ext cx="0" cy="4330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/>
          <p:nvPr/>
        </p:nvCxnSpPr>
        <p:spPr>
          <a:xfrm>
            <a:off x="4159940" y="5770593"/>
            <a:ext cx="623698" cy="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5522453" y="5549385"/>
            <a:ext cx="106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チェックサム</a:t>
            </a:r>
            <a:endParaRPr lang="en-US" sz="10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330" name="Group 329"/>
          <p:cNvGrpSpPr/>
          <p:nvPr/>
        </p:nvGrpSpPr>
        <p:grpSpPr>
          <a:xfrm>
            <a:off x="2863596" y="6196880"/>
            <a:ext cx="3413113" cy="368855"/>
            <a:chOff x="6654310" y="8148403"/>
            <a:chExt cx="3413113" cy="368855"/>
          </a:xfrm>
        </p:grpSpPr>
        <p:grpSp>
          <p:nvGrpSpPr>
            <p:cNvPr id="331" name="Group 330"/>
            <p:cNvGrpSpPr/>
            <p:nvPr/>
          </p:nvGrpSpPr>
          <p:grpSpPr>
            <a:xfrm>
              <a:off x="7127854" y="8148581"/>
              <a:ext cx="2939569" cy="368677"/>
              <a:chOff x="6458917" y="4645302"/>
              <a:chExt cx="2939569" cy="368677"/>
            </a:xfrm>
          </p:grpSpPr>
          <p:grpSp>
            <p:nvGrpSpPr>
              <p:cNvPr id="333" name="Group 332"/>
              <p:cNvGrpSpPr/>
              <p:nvPr/>
            </p:nvGrpSpPr>
            <p:grpSpPr>
              <a:xfrm>
                <a:off x="6458917" y="4645302"/>
                <a:ext cx="2939569" cy="368677"/>
                <a:chOff x="6673288" y="4645304"/>
                <a:chExt cx="2939569" cy="368677"/>
              </a:xfrm>
            </p:grpSpPr>
            <p:sp>
              <p:nvSpPr>
                <p:cNvPr id="336" name="Rectangle 335"/>
                <p:cNvSpPr/>
                <p:nvPr/>
              </p:nvSpPr>
              <p:spPr>
                <a:xfrm>
                  <a:off x="6673288" y="4645304"/>
                  <a:ext cx="468871" cy="365760"/>
                </a:xfrm>
                <a:prstGeom prst="rect">
                  <a:avLst/>
                </a:prstGeom>
                <a:noFill/>
                <a:ln w="127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 smtClean="0">
                      <a:solidFill>
                        <a:srgbClr val="002060"/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SOP2</a:t>
                  </a:r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8668911" y="4739173"/>
                  <a:ext cx="644903" cy="15130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 smtClean="0">
                      <a:solidFill>
                        <a:srgbClr val="002060"/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&lt;data&gt;</a:t>
                  </a:r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42159" y="4648221"/>
                  <a:ext cx="765065" cy="365760"/>
                </a:xfrm>
                <a:prstGeom prst="rect">
                  <a:avLst/>
                </a:prstGeom>
                <a:noFill/>
                <a:ln w="127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 smtClean="0">
                      <a:solidFill>
                        <a:srgbClr val="002060"/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MSRP</a:t>
                  </a:r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905955" y="4645439"/>
                  <a:ext cx="404332" cy="365760"/>
                </a:xfrm>
                <a:prstGeom prst="rect">
                  <a:avLst/>
                </a:prstGeom>
                <a:noFill/>
                <a:ln w="127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 smtClean="0">
                      <a:solidFill>
                        <a:srgbClr val="002060"/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SEQ</a:t>
                  </a:r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310286" y="4645394"/>
                  <a:ext cx="467294" cy="365760"/>
                </a:xfrm>
                <a:prstGeom prst="rect">
                  <a:avLst/>
                </a:prstGeom>
                <a:noFill/>
                <a:ln w="127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 smtClean="0">
                      <a:solidFill>
                        <a:srgbClr val="002060"/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DLEN</a:t>
                  </a:r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9206092" y="4645439"/>
                  <a:ext cx="406765" cy="365760"/>
                </a:xfrm>
                <a:prstGeom prst="rect">
                  <a:avLst/>
                </a:prstGeom>
                <a:noFill/>
                <a:ln w="127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 smtClean="0">
                      <a:solidFill>
                        <a:srgbClr val="002060"/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CHK</a:t>
                  </a:r>
                </a:p>
              </p:txBody>
            </p:sp>
          </p:grpSp>
          <p:cxnSp>
            <p:nvCxnSpPr>
              <p:cNvPr id="334" name="Straight Connector 333"/>
              <p:cNvCxnSpPr/>
              <p:nvPr/>
            </p:nvCxnSpPr>
            <p:spPr>
              <a:xfrm>
                <a:off x="8562659" y="5010427"/>
                <a:ext cx="443907" cy="0"/>
              </a:xfrm>
              <a:prstGeom prst="line">
                <a:avLst/>
              </a:prstGeom>
              <a:ln w="12700">
                <a:solidFill>
                  <a:srgbClr val="00206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/>
              <p:cNvCxnSpPr/>
              <p:nvPr/>
            </p:nvCxnSpPr>
            <p:spPr>
              <a:xfrm>
                <a:off x="8574089" y="4646333"/>
                <a:ext cx="412932" cy="1"/>
              </a:xfrm>
              <a:prstGeom prst="line">
                <a:avLst/>
              </a:prstGeom>
              <a:ln w="12700">
                <a:solidFill>
                  <a:srgbClr val="00206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2" name="Rectangle 331"/>
            <p:cNvSpPr/>
            <p:nvPr/>
          </p:nvSpPr>
          <p:spPr>
            <a:xfrm>
              <a:off x="6654310" y="8148403"/>
              <a:ext cx="473597" cy="36576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SOP1</a:t>
              </a:r>
            </a:p>
          </p:txBody>
        </p:sp>
      </p:grpSp>
      <p:cxnSp>
        <p:nvCxnSpPr>
          <p:cNvPr id="343" name="Straight Connector 342"/>
          <p:cNvCxnSpPr/>
          <p:nvPr/>
        </p:nvCxnSpPr>
        <p:spPr>
          <a:xfrm flipV="1">
            <a:off x="5220602" y="5955549"/>
            <a:ext cx="0" cy="22744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/>
          <p:cNvCxnSpPr/>
          <p:nvPr/>
        </p:nvCxnSpPr>
        <p:spPr>
          <a:xfrm>
            <a:off x="5204070" y="5137226"/>
            <a:ext cx="0" cy="31035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/>
          <p:cNvCxnSpPr/>
          <p:nvPr/>
        </p:nvCxnSpPr>
        <p:spPr>
          <a:xfrm>
            <a:off x="6099593" y="5795606"/>
            <a:ext cx="0" cy="38962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TextBox 540"/>
          <p:cNvSpPr txBox="1"/>
          <p:nvPr/>
        </p:nvSpPr>
        <p:spPr>
          <a:xfrm>
            <a:off x="2820325" y="6527370"/>
            <a:ext cx="1354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>
              <a:defRPr sz="1000" b="1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ja-JP" altLang="en-US" dirty="0" smtClean="0"/>
              <a:t>応答</a:t>
            </a:r>
            <a:endParaRPr lang="en-US" dirty="0"/>
          </a:p>
        </p:txBody>
      </p:sp>
      <p:sp>
        <p:nvSpPr>
          <p:cNvPr id="542" name="TextBox 541"/>
          <p:cNvSpPr txBox="1"/>
          <p:nvPr/>
        </p:nvSpPr>
        <p:spPr>
          <a:xfrm>
            <a:off x="2377907" y="4515353"/>
            <a:ext cx="1354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1000" b="1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コマンド</a:t>
            </a:r>
            <a:endParaRPr lang="en-US" sz="1000" b="1" dirty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293" name="Group 292"/>
          <p:cNvGrpSpPr/>
          <p:nvPr/>
        </p:nvGrpSpPr>
        <p:grpSpPr>
          <a:xfrm>
            <a:off x="2876413" y="4771151"/>
            <a:ext cx="3413113" cy="371456"/>
            <a:chOff x="6654310" y="8147072"/>
            <a:chExt cx="3413113" cy="371456"/>
          </a:xfrm>
        </p:grpSpPr>
        <p:grpSp>
          <p:nvGrpSpPr>
            <p:cNvPr id="294" name="Group 293"/>
            <p:cNvGrpSpPr/>
            <p:nvPr/>
          </p:nvGrpSpPr>
          <p:grpSpPr>
            <a:xfrm>
              <a:off x="7127854" y="8147072"/>
              <a:ext cx="2939569" cy="371456"/>
              <a:chOff x="6458917" y="4643793"/>
              <a:chExt cx="2939569" cy="371456"/>
            </a:xfrm>
          </p:grpSpPr>
          <p:grpSp>
            <p:nvGrpSpPr>
              <p:cNvPr id="298" name="Group 297"/>
              <p:cNvGrpSpPr/>
              <p:nvPr/>
            </p:nvGrpSpPr>
            <p:grpSpPr>
              <a:xfrm>
                <a:off x="6458917" y="4645302"/>
                <a:ext cx="2939569" cy="369947"/>
                <a:chOff x="6673288" y="4645304"/>
                <a:chExt cx="2939569" cy="369947"/>
              </a:xfrm>
            </p:grpSpPr>
            <p:sp>
              <p:nvSpPr>
                <p:cNvPr id="301" name="Rectangle 300"/>
                <p:cNvSpPr/>
                <p:nvPr/>
              </p:nvSpPr>
              <p:spPr>
                <a:xfrm>
                  <a:off x="6673288" y="4645304"/>
                  <a:ext cx="468871" cy="365760"/>
                </a:xfrm>
                <a:prstGeom prst="rect">
                  <a:avLst/>
                </a:prstGeom>
                <a:noFill/>
                <a:ln w="127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 smtClean="0">
                      <a:solidFill>
                        <a:srgbClr val="002060"/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SOP2</a:t>
                  </a:r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7142160" y="4649491"/>
                  <a:ext cx="384028" cy="365760"/>
                </a:xfrm>
                <a:prstGeom prst="rect">
                  <a:avLst/>
                </a:prstGeom>
                <a:noFill/>
                <a:ln w="127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 smtClean="0">
                      <a:solidFill>
                        <a:srgbClr val="002060"/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DID</a:t>
                  </a:r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8668911" y="4739173"/>
                  <a:ext cx="644903" cy="15130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 smtClean="0">
                      <a:solidFill>
                        <a:srgbClr val="002060"/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&lt;data&gt;</a:t>
                  </a:r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526188" y="4649491"/>
                  <a:ext cx="381036" cy="365760"/>
                </a:xfrm>
                <a:prstGeom prst="rect">
                  <a:avLst/>
                </a:prstGeom>
                <a:noFill/>
                <a:ln w="127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solidFill>
                        <a:srgbClr val="002060"/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C</a:t>
                  </a:r>
                  <a:r>
                    <a:rPr lang="en-US" sz="800" dirty="0" smtClean="0">
                      <a:solidFill>
                        <a:srgbClr val="002060"/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ID</a:t>
                  </a:r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7905955" y="4645439"/>
                  <a:ext cx="404332" cy="365760"/>
                </a:xfrm>
                <a:prstGeom prst="rect">
                  <a:avLst/>
                </a:prstGeom>
                <a:noFill/>
                <a:ln w="127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 smtClean="0">
                      <a:solidFill>
                        <a:srgbClr val="002060"/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SEQ</a:t>
                  </a:r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8310286" y="4645394"/>
                  <a:ext cx="467294" cy="365760"/>
                </a:xfrm>
                <a:prstGeom prst="rect">
                  <a:avLst/>
                </a:prstGeom>
                <a:noFill/>
                <a:ln w="127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 smtClean="0">
                      <a:solidFill>
                        <a:srgbClr val="002060"/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DLEN</a:t>
                  </a:r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9206092" y="4645439"/>
                  <a:ext cx="406765" cy="365760"/>
                </a:xfrm>
                <a:prstGeom prst="rect">
                  <a:avLst/>
                </a:prstGeom>
                <a:noFill/>
                <a:ln w="127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 smtClean="0">
                      <a:solidFill>
                        <a:srgbClr val="002060"/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CHK</a:t>
                  </a:r>
                </a:p>
              </p:txBody>
            </p:sp>
          </p:grpSp>
          <p:cxnSp>
            <p:nvCxnSpPr>
              <p:cNvPr id="299" name="Straight Connector 298"/>
              <p:cNvCxnSpPr/>
              <p:nvPr/>
            </p:nvCxnSpPr>
            <p:spPr>
              <a:xfrm>
                <a:off x="8562659" y="5010427"/>
                <a:ext cx="443907" cy="0"/>
              </a:xfrm>
              <a:prstGeom prst="line">
                <a:avLst/>
              </a:prstGeom>
              <a:ln w="12700">
                <a:solidFill>
                  <a:srgbClr val="00206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8574089" y="4643793"/>
                <a:ext cx="412932" cy="1"/>
              </a:xfrm>
              <a:prstGeom prst="line">
                <a:avLst/>
              </a:prstGeom>
              <a:ln w="12700">
                <a:solidFill>
                  <a:srgbClr val="00206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5" name="Rectangle 294"/>
            <p:cNvSpPr/>
            <p:nvPr/>
          </p:nvSpPr>
          <p:spPr>
            <a:xfrm>
              <a:off x="6654310" y="8152467"/>
              <a:ext cx="473597" cy="36576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SOP1</a:t>
              </a:r>
            </a:p>
          </p:txBody>
        </p:sp>
      </p:grpSp>
      <p:pic>
        <p:nvPicPr>
          <p:cNvPr id="1041" name="Picture 10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6748" y="7922690"/>
            <a:ext cx="1402202" cy="1012024"/>
          </a:xfrm>
          <a:prstGeom prst="rect">
            <a:avLst/>
          </a:prstGeom>
        </p:spPr>
      </p:pic>
      <p:sp>
        <p:nvSpPr>
          <p:cNvPr id="545" name="TextBox 544"/>
          <p:cNvSpPr txBox="1"/>
          <p:nvPr/>
        </p:nvSpPr>
        <p:spPr>
          <a:xfrm>
            <a:off x="2094253" y="9052954"/>
            <a:ext cx="17185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MATLAB</a:t>
            </a:r>
            <a:r>
              <a:rPr lang="ja-JP" altLang="en-US" sz="11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コードを</a:t>
            </a:r>
            <a:r>
              <a:rPr lang="ja-JP" altLang="en-US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呼び出す事が可能な</a:t>
            </a:r>
            <a:endParaRPr lang="en-US" altLang="ja-JP" sz="11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en-US" altLang="ja-JP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Simulink</a:t>
            </a:r>
            <a:r>
              <a:rPr lang="ja-JP" altLang="en-US" sz="11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のブロック</a:t>
            </a:r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47" name="TextBox 546"/>
          <p:cNvSpPr txBox="1"/>
          <p:nvPr/>
        </p:nvSpPr>
        <p:spPr>
          <a:xfrm>
            <a:off x="-12622" y="6346899"/>
            <a:ext cx="1949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Zumobot</a:t>
            </a:r>
            <a:r>
              <a:rPr lang="en-US" sz="12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ja-JP" altLang="en-US" sz="12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メッセージ</a:t>
            </a:r>
            <a:endParaRPr lang="en-US" sz="1200" b="1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48" name="Rectangle 547"/>
          <p:cNvSpPr/>
          <p:nvPr/>
        </p:nvSpPr>
        <p:spPr>
          <a:xfrm>
            <a:off x="1919564" y="6384357"/>
            <a:ext cx="742702" cy="372515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Speed</a:t>
            </a:r>
          </a:p>
        </p:txBody>
      </p:sp>
      <p:sp>
        <p:nvSpPr>
          <p:cNvPr id="549" name="TextBox 548"/>
          <p:cNvSpPr txBox="1"/>
          <p:nvPr/>
        </p:nvSpPr>
        <p:spPr>
          <a:xfrm>
            <a:off x="-7702" y="6567184"/>
            <a:ext cx="1697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 byte: Speed in cm/s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045422" y="6980460"/>
            <a:ext cx="2294539" cy="2272692"/>
            <a:chOff x="4075902" y="6949980"/>
            <a:chExt cx="2294539" cy="2272692"/>
          </a:xfrm>
        </p:grpSpPr>
        <p:sp>
          <p:nvSpPr>
            <p:cNvPr id="187" name="Rectangle 186"/>
            <p:cNvSpPr/>
            <p:nvPr/>
          </p:nvSpPr>
          <p:spPr>
            <a:xfrm>
              <a:off x="4122095" y="6949980"/>
              <a:ext cx="2207542" cy="2254948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TextBox 43"/>
            <p:cNvSpPr txBox="1">
              <a:spLocks noChangeArrowheads="1"/>
            </p:cNvSpPr>
            <p:nvPr/>
          </p:nvSpPr>
          <p:spPr bwMode="auto">
            <a:xfrm>
              <a:off x="4075902" y="7037458"/>
              <a:ext cx="2294539" cy="2185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sz="1400" b="1" dirty="0" smtClean="0">
                  <a:solidFill>
                    <a:srgbClr val="002060"/>
                  </a:solidFill>
                  <a:latin typeface="Verdana" pitchFamily="34" charset="0"/>
                </a:rPr>
                <a:t>  </a:t>
              </a:r>
              <a:r>
                <a:rPr lang="en-US" sz="1800" b="1" dirty="0" smtClean="0">
                  <a:solidFill>
                    <a:srgbClr val="00206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sphero.m</a:t>
              </a:r>
            </a:p>
            <a:p>
              <a:pPr algn="ctr"/>
              <a:endParaRPr lang="en-US" sz="1200" b="1" dirty="0" smtClean="0">
                <a:solidFill>
                  <a:srgbClr val="002060"/>
                </a:solidFill>
                <a:latin typeface="Verdana" pitchFamily="34" charset="0"/>
              </a:endParaRPr>
            </a:p>
            <a:p>
              <a:pPr marL="280988" indent="-163513"/>
              <a:r>
                <a:rPr lang="ja-JP" altLang="en-US" sz="1200" b="1" dirty="0" smtClean="0">
                  <a:solidFill>
                    <a:srgbClr val="002060"/>
                  </a:solidFill>
                  <a:latin typeface="Verdana" pitchFamily="34" charset="0"/>
                </a:rPr>
                <a:t>プロパティ</a:t>
              </a:r>
              <a:r>
                <a:rPr lang="en-US" sz="1200" b="1" dirty="0" smtClean="0">
                  <a:solidFill>
                    <a:srgbClr val="002060"/>
                  </a:solidFill>
                  <a:latin typeface="Verdana" pitchFamily="34" charset="0"/>
                </a:rPr>
                <a:t>:</a:t>
              </a:r>
            </a:p>
            <a:p>
              <a:pPr marL="280988" indent="-104775">
                <a:buFont typeface="Arial" panose="020B0604020202020204" pitchFamily="34" charset="0"/>
                <a:buChar char="•"/>
              </a:pPr>
              <a:r>
                <a:rPr lang="en-US" sz="1400" b="1" dirty="0" smtClean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Color</a:t>
              </a:r>
            </a:p>
            <a:p>
              <a:pPr marL="280988" indent="-104775">
                <a:buFont typeface="Arial" panose="020B0604020202020204" pitchFamily="34" charset="0"/>
                <a:buChar char="•"/>
              </a:pPr>
              <a:r>
                <a:rPr lang="en-US" sz="1400" b="1" dirty="0" smtClean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DeviceName</a:t>
              </a:r>
            </a:p>
            <a:p>
              <a:pPr marL="280988" indent="-104775"/>
              <a:endParaRPr lang="en-US" sz="1000" b="1" dirty="0">
                <a:solidFill>
                  <a:srgbClr val="002060"/>
                </a:solidFill>
                <a:latin typeface="Verdana" pitchFamily="34" charset="0"/>
              </a:endParaRPr>
            </a:p>
            <a:p>
              <a:pPr marL="280988" indent="-163513"/>
              <a:r>
                <a:rPr lang="ja-JP" altLang="en-US" sz="1200" b="1" dirty="0" smtClean="0">
                  <a:solidFill>
                    <a:srgbClr val="002060"/>
                  </a:solidFill>
                  <a:latin typeface="Verdana" pitchFamily="34" charset="0"/>
                </a:rPr>
                <a:t>メソッド</a:t>
              </a:r>
              <a:r>
                <a:rPr lang="en-US" sz="1200" b="1" dirty="0" smtClean="0">
                  <a:solidFill>
                    <a:srgbClr val="002060"/>
                  </a:solidFill>
                  <a:latin typeface="Verdana" pitchFamily="34" charset="0"/>
                </a:rPr>
                <a:t>:</a:t>
              </a:r>
            </a:p>
            <a:p>
              <a:pPr marL="280988" indent="-104775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sz="1400" b="1" dirty="0" smtClean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onnect()</a:t>
              </a:r>
            </a:p>
            <a:p>
              <a:pPr marL="280988" indent="-104775">
                <a:buFont typeface="Arial" panose="020B0604020202020204" pitchFamily="34" charset="0"/>
                <a:buChar char="•"/>
              </a:pPr>
              <a:r>
                <a:rPr lang="en-US" sz="1400" b="1" dirty="0" smtClean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roll(</a:t>
              </a:r>
              <a:r>
                <a:rPr lang="en-US" sz="1400" b="1" dirty="0" err="1" smtClean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speed,angle</a:t>
              </a:r>
              <a:r>
                <a:rPr lang="en-US" sz="1400" b="1" dirty="0" smtClean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marL="280988" indent="-104775">
                <a:buFont typeface="Arial" panose="020B0604020202020204" pitchFamily="34" charset="0"/>
                <a:buChar char="•"/>
              </a:pPr>
              <a:r>
                <a:rPr lang="en-US" sz="1400" b="1" dirty="0" smtClean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disconnect()</a:t>
              </a:r>
              <a:endParaRPr lang="en-US" sz="105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550" name="Picture 2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673" y="7046490"/>
              <a:ext cx="373076" cy="37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1" name="TextBox 43"/>
          <p:cNvSpPr txBox="1">
            <a:spLocks noChangeArrowheads="1"/>
          </p:cNvSpPr>
          <p:nvPr/>
        </p:nvSpPr>
        <p:spPr bwMode="auto">
          <a:xfrm>
            <a:off x="18963" y="7430258"/>
            <a:ext cx="1972335" cy="1631216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Verdana" pitchFamily="34" charset="0"/>
              </a:rPr>
              <a:t>    </a:t>
            </a:r>
            <a:r>
              <a:rPr lang="en-US" sz="18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comms.m</a:t>
            </a:r>
          </a:p>
          <a:p>
            <a:pPr algn="ctr"/>
            <a:endParaRPr lang="en-US" sz="1400" b="1" dirty="0" smtClean="0">
              <a:solidFill>
                <a:srgbClr val="002060"/>
              </a:solidFill>
              <a:latin typeface="Verdana" pitchFamily="34" charset="0"/>
            </a:endParaRPr>
          </a:p>
          <a:p>
            <a:pPr marL="176213" indent="-58738"/>
            <a:r>
              <a:rPr lang="ja-JP" altLang="en-US" sz="1200" b="1" dirty="0">
                <a:solidFill>
                  <a:srgbClr val="002060"/>
                </a:solidFill>
                <a:latin typeface="Verdana" pitchFamily="34" charset="0"/>
              </a:rPr>
              <a:t>メソッド</a:t>
            </a:r>
            <a:r>
              <a:rPr lang="en-US" sz="1200" b="1" dirty="0" smtClean="0">
                <a:solidFill>
                  <a:srgbClr val="002060"/>
                </a:solidFill>
                <a:latin typeface="Verdana" pitchFamily="34" charset="0"/>
              </a:rPr>
              <a:t>:</a:t>
            </a:r>
          </a:p>
          <a:p>
            <a:pPr marL="280988" indent="-104775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Bt.init()</a:t>
            </a:r>
          </a:p>
          <a:p>
            <a:pPr marL="280988" indent="-104775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readWrapper()</a:t>
            </a:r>
          </a:p>
          <a:p>
            <a:pPr marL="280988" indent="-104775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writeWrapper()</a:t>
            </a:r>
          </a:p>
          <a:p>
            <a:pPr marL="280988" indent="-104775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Bt.reset()</a:t>
            </a:r>
            <a:endParaRPr lang="en-US" sz="1050" b="1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52" name="Picture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59" y="7413746"/>
            <a:ext cx="373076" cy="375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" name="Right Arrow 552"/>
          <p:cNvSpPr/>
          <p:nvPr/>
        </p:nvSpPr>
        <p:spPr>
          <a:xfrm rot="1928051">
            <a:off x="1682022" y="7684113"/>
            <a:ext cx="695858" cy="382859"/>
          </a:xfrm>
          <a:prstGeom prst="rightArrow">
            <a:avLst/>
          </a:prstGeom>
          <a:solidFill>
            <a:schemeClr val="bg1"/>
          </a:solidFill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555" name="TextBox 554"/>
          <p:cNvSpPr txBox="1"/>
          <p:nvPr/>
        </p:nvSpPr>
        <p:spPr>
          <a:xfrm>
            <a:off x="2196355" y="7358678"/>
            <a:ext cx="15059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1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通信用に作成された</a:t>
            </a:r>
            <a:r>
              <a:rPr lang="en-US" altLang="ja-JP" sz="11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MATLAB</a:t>
            </a:r>
            <a:r>
              <a:rPr lang="ja-JP" altLang="en-US" sz="11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クラス</a:t>
            </a:r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56" name="Right Arrow 555"/>
          <p:cNvSpPr/>
          <p:nvPr/>
        </p:nvSpPr>
        <p:spPr>
          <a:xfrm rot="8840254">
            <a:off x="3504583" y="7668761"/>
            <a:ext cx="695858" cy="410345"/>
          </a:xfrm>
          <a:prstGeom prst="rightArrow">
            <a:avLst/>
          </a:prstGeom>
          <a:solidFill>
            <a:schemeClr val="bg1"/>
          </a:solidFill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557" name="TextBox 41"/>
          <p:cNvSpPr txBox="1">
            <a:spLocks noChangeArrowheads="1"/>
          </p:cNvSpPr>
          <p:nvPr/>
        </p:nvSpPr>
        <p:spPr bwMode="auto">
          <a:xfrm>
            <a:off x="4895735" y="875182"/>
            <a:ext cx="14430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endParaRPr lang="en-US" altLang="ja-JP" sz="14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ja-JP" altLang="en-US" sz="1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ロボット</a:t>
            </a:r>
            <a:r>
              <a:rPr lang="en-US" altLang="ja-JP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lang="ja-JP" altLang="en-US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一覧</a:t>
            </a:r>
            <a:endParaRPr lang="en-US" sz="12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sp>
        <p:nvSpPr>
          <p:cNvPr id="558" name="TextBox 41"/>
          <p:cNvSpPr txBox="1">
            <a:spLocks noChangeArrowheads="1"/>
          </p:cNvSpPr>
          <p:nvPr/>
        </p:nvSpPr>
        <p:spPr bwMode="auto">
          <a:xfrm>
            <a:off x="5041610" y="1360683"/>
            <a:ext cx="11512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ZUMO_32B0</a:t>
            </a:r>
          </a:p>
          <a:p>
            <a:pPr algn="ctr"/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ZUMO_329B</a:t>
            </a:r>
            <a:endParaRPr lang="en-US" sz="1400" b="1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59" name="TextBox 41"/>
          <p:cNvSpPr txBox="1">
            <a:spLocks noChangeArrowheads="1"/>
          </p:cNvSpPr>
          <p:nvPr/>
        </p:nvSpPr>
        <p:spPr bwMode="auto">
          <a:xfrm>
            <a:off x="5351835" y="2367995"/>
            <a:ext cx="5068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NXT</a:t>
            </a:r>
            <a:endParaRPr lang="en-US" sz="1400" b="1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60" name="TextBox 41"/>
          <p:cNvSpPr txBox="1">
            <a:spLocks noChangeArrowheads="1"/>
          </p:cNvSpPr>
          <p:nvPr/>
        </p:nvSpPr>
        <p:spPr bwMode="auto">
          <a:xfrm>
            <a:off x="4833735" y="3279470"/>
            <a:ext cx="158088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SPHERO_BLUE</a:t>
            </a:r>
          </a:p>
          <a:p>
            <a:pPr algn="ctr"/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SPHERO_ORANGE</a:t>
            </a:r>
            <a:endParaRPr lang="en-US" sz="1400" b="1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61" name="TextBox 62"/>
          <p:cNvSpPr txBox="1">
            <a:spLocks noChangeArrowheads="1"/>
          </p:cNvSpPr>
          <p:nvPr/>
        </p:nvSpPr>
        <p:spPr bwMode="auto">
          <a:xfrm>
            <a:off x="6400800" y="4203930"/>
            <a:ext cx="40118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  <a:latin typeface="Verdana" pitchFamily="34" charset="0"/>
              </a:rPr>
              <a:t>2</a:t>
            </a:r>
            <a:r>
              <a:rPr lang="en-US" sz="1400" b="1" dirty="0" smtClean="0">
                <a:solidFill>
                  <a:srgbClr val="002060"/>
                </a:solidFill>
                <a:latin typeface="Verdana" pitchFamily="34" charset="0"/>
              </a:rPr>
              <a:t>: </a:t>
            </a:r>
            <a:r>
              <a:rPr lang="en-US" sz="1400" b="1" dirty="0" err="1" smtClean="0">
                <a:solidFill>
                  <a:srgbClr val="002060"/>
                </a:solidFill>
                <a:latin typeface="Verdana" pitchFamily="34" charset="0"/>
              </a:rPr>
              <a:t>Sphero</a:t>
            </a:r>
            <a:r>
              <a:rPr lang="ja-JP" altLang="en-US" sz="1400" b="1" dirty="0" smtClean="0">
                <a:solidFill>
                  <a:srgbClr val="002060"/>
                </a:solidFill>
                <a:latin typeface="Verdana" pitchFamily="34" charset="0"/>
              </a:rPr>
              <a:t>のトラッキングアルゴリズム</a:t>
            </a:r>
            <a:endParaRPr lang="en-US" sz="14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sp>
        <p:nvSpPr>
          <p:cNvPr id="562" name="TextBox 62"/>
          <p:cNvSpPr txBox="1">
            <a:spLocks noChangeArrowheads="1"/>
          </p:cNvSpPr>
          <p:nvPr/>
        </p:nvSpPr>
        <p:spPr bwMode="auto">
          <a:xfrm>
            <a:off x="6379093" y="6760255"/>
            <a:ext cx="44553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400" b="1" dirty="0" smtClean="0">
                <a:solidFill>
                  <a:srgbClr val="002060"/>
                </a:solidFill>
                <a:latin typeface="Verdana" pitchFamily="34" charset="0"/>
              </a:rPr>
              <a:t>3: ZUMOBOT </a:t>
            </a:r>
            <a:r>
              <a:rPr lang="ja-JP" altLang="en-US" sz="1400" b="1" dirty="0" smtClean="0">
                <a:solidFill>
                  <a:srgbClr val="002060"/>
                </a:solidFill>
                <a:latin typeface="Verdana" pitchFamily="34" charset="0"/>
              </a:rPr>
              <a:t>トラッキングアルゴリズム</a:t>
            </a:r>
            <a:endParaRPr lang="en-US" sz="14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sp>
        <p:nvSpPr>
          <p:cNvPr id="138" name="TextBox 41"/>
          <p:cNvSpPr txBox="1">
            <a:spLocks noChangeArrowheads="1"/>
          </p:cNvSpPr>
          <p:nvPr/>
        </p:nvSpPr>
        <p:spPr bwMode="auto">
          <a:xfrm>
            <a:off x="9965286" y="4393644"/>
            <a:ext cx="15498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altLang="ja-JP" sz="1200" b="1" dirty="0" err="1" smtClean="0">
                <a:solidFill>
                  <a:srgbClr val="002060"/>
                </a:solidFill>
                <a:latin typeface="Verdana" pitchFamily="34" charset="0"/>
              </a:rPr>
              <a:t>Sphero</a:t>
            </a:r>
            <a:r>
              <a:rPr lang="en-US" altLang="ja-JP" sz="1200" b="1" dirty="0" smtClean="0">
                <a:solidFill>
                  <a:srgbClr val="002060"/>
                </a:solidFill>
                <a:latin typeface="Verdana" pitchFamily="34" charset="0"/>
              </a:rPr>
              <a:t> </a:t>
            </a:r>
            <a:r>
              <a:rPr lang="ja-JP" altLang="en-US" sz="1200" b="1" dirty="0" smtClean="0">
                <a:solidFill>
                  <a:srgbClr val="002060"/>
                </a:solidFill>
                <a:latin typeface="Verdana" pitchFamily="34" charset="0"/>
              </a:rPr>
              <a:t>の</a:t>
            </a:r>
            <a:r>
              <a:rPr lang="ja-JP" altLang="en-US" sz="1200" b="1" dirty="0">
                <a:solidFill>
                  <a:srgbClr val="002060"/>
                </a:solidFill>
                <a:latin typeface="Verdana" pitchFamily="34" charset="0"/>
              </a:rPr>
              <a:t>青</a:t>
            </a:r>
            <a:r>
              <a:rPr lang="ja-JP" altLang="en-US" sz="1200" b="1" dirty="0" smtClean="0">
                <a:solidFill>
                  <a:srgbClr val="002060"/>
                </a:solidFill>
                <a:latin typeface="Verdana" pitchFamily="34" charset="0"/>
              </a:rPr>
              <a:t>、</a:t>
            </a:r>
            <a:r>
              <a:rPr lang="en-US" altLang="ja-JP" sz="1200" b="1" dirty="0" smtClean="0">
                <a:solidFill>
                  <a:srgbClr val="002060"/>
                </a:solidFill>
                <a:latin typeface="Verdana" pitchFamily="34" charset="0"/>
              </a:rPr>
              <a:t/>
            </a:r>
            <a:br>
              <a:rPr lang="en-US" altLang="ja-JP" sz="1200" b="1" dirty="0" smtClean="0">
                <a:solidFill>
                  <a:srgbClr val="002060"/>
                </a:solidFill>
                <a:latin typeface="Verdana" pitchFamily="34" charset="0"/>
              </a:rPr>
            </a:br>
            <a:r>
              <a:rPr lang="ja-JP" altLang="en-US" sz="1200" b="1" dirty="0" smtClean="0">
                <a:solidFill>
                  <a:srgbClr val="002060"/>
                </a:solidFill>
                <a:latin typeface="Verdana" pitchFamily="34" charset="0"/>
              </a:rPr>
              <a:t>オレンジ</a:t>
            </a:r>
            <a:r>
              <a:rPr lang="ja-JP" altLang="en-US" sz="1200" b="1" dirty="0">
                <a:solidFill>
                  <a:srgbClr val="002060"/>
                </a:solidFill>
                <a:latin typeface="Verdana" pitchFamily="34" charset="0"/>
              </a:rPr>
              <a:t>の色を検出</a:t>
            </a:r>
            <a:endParaRPr lang="en-US" sz="1200" b="1" dirty="0" smtClean="0">
              <a:solidFill>
                <a:srgbClr val="002060"/>
              </a:solidFill>
              <a:latin typeface="Verdan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94589" y="4588595"/>
            <a:ext cx="25298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vision.BlobAnalysis</a:t>
            </a:r>
            <a:endParaRPr lang="en-US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6996399" y="7129979"/>
            <a:ext cx="26532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vision.objectTracker</a:t>
            </a:r>
            <a:endParaRPr lang="en-US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65583" y="4444792"/>
            <a:ext cx="1284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ja-JP" altLang="en-US" sz="1200" b="1" dirty="0">
                <a:solidFill>
                  <a:srgbClr val="002060"/>
                </a:solidFill>
                <a:latin typeface="Verdana" pitchFamily="34" charset="0"/>
              </a:rPr>
              <a:t>最小ブロブ範囲</a:t>
            </a:r>
            <a:r>
              <a:rPr lang="en-US" altLang="ja-JP" sz="1200" b="1" dirty="0" smtClean="0">
                <a:solidFill>
                  <a:srgbClr val="002060"/>
                </a:solidFill>
                <a:latin typeface="Verdana" pitchFamily="34" charset="0"/>
              </a:rPr>
              <a:t>: 100 </a:t>
            </a:r>
            <a:r>
              <a:rPr lang="ja-JP" altLang="en-US" sz="1200" b="1" dirty="0">
                <a:solidFill>
                  <a:srgbClr val="002060"/>
                </a:solidFill>
                <a:latin typeface="Verdana" pitchFamily="34" charset="0"/>
              </a:rPr>
              <a:t>ピクセル</a:t>
            </a:r>
            <a:endParaRPr lang="en-US" altLang="ja-JP" sz="12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pic>
        <p:nvPicPr>
          <p:cNvPr id="144" name="Picture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034" y="4546201"/>
            <a:ext cx="373076" cy="375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" name="TextBox 144"/>
          <p:cNvSpPr txBox="1"/>
          <p:nvPr/>
        </p:nvSpPr>
        <p:spPr>
          <a:xfrm>
            <a:off x="6621630" y="6210698"/>
            <a:ext cx="12731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実際のイメージ</a:t>
            </a:r>
            <a:r>
              <a:rPr lang="en-US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(RGB)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8142430" y="6133395"/>
            <a:ext cx="1206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HSV</a:t>
            </a:r>
            <a:r>
              <a:rPr lang="ja-JP" altLang="en-US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にイメージをコンバート</a:t>
            </a:r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9811887" y="6129531"/>
            <a:ext cx="12043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色相、及び</a:t>
            </a:r>
            <a:endParaRPr lang="en-US" altLang="ja-JP" sz="11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ja-JP" altLang="en-US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彩度のしきい</a:t>
            </a:r>
            <a:r>
              <a:rPr lang="ja-JP" altLang="en-US" sz="11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値</a:t>
            </a:r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1482829" y="6168752"/>
            <a:ext cx="10517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 err="1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Sphero</a:t>
            </a:r>
            <a:r>
              <a:rPr lang="ja-JP" altLang="en-US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の</a:t>
            </a:r>
            <a:r>
              <a:rPr lang="en-US" altLang="ja-JP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altLang="ja-JP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ja-JP" altLang="en-US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位置</a:t>
            </a:r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11285142" y="5097997"/>
            <a:ext cx="1507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オレンジ</a:t>
            </a:r>
            <a:r>
              <a:rPr lang="ja-JP" altLang="en-US" sz="1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を中心に</a:t>
            </a:r>
            <a:endParaRPr lang="en-US" sz="1400" b="1" dirty="0" smtClean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2" name="Picture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355" y="7094796"/>
            <a:ext cx="373076" cy="375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0" name="Straight Connector 159"/>
          <p:cNvCxnSpPr/>
          <p:nvPr/>
        </p:nvCxnSpPr>
        <p:spPr>
          <a:xfrm>
            <a:off x="6390074" y="6740008"/>
            <a:ext cx="64115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6679062" y="8905407"/>
            <a:ext cx="10517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SIFT</a:t>
            </a:r>
            <a:r>
              <a:rPr lang="ja-JP" altLang="en-US" sz="11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機能を備えた最初の領域を検出</a:t>
            </a:r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8121063" y="8814158"/>
            <a:ext cx="138232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1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最小固有値アルゴリズムで特徴</a:t>
            </a:r>
            <a:r>
              <a:rPr lang="ja-JP" altLang="en-US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を</a:t>
            </a:r>
            <a:r>
              <a:rPr lang="en-US" altLang="ja-JP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altLang="ja-JP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ja-JP" altLang="en-US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検出</a:t>
            </a:r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9817972" y="8799039"/>
            <a:ext cx="1382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dirty="0" err="1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Kanade</a:t>
            </a:r>
            <a:r>
              <a:rPr lang="en-US" altLang="ja-JP" sz="11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-Lucas-</a:t>
            </a:r>
            <a:r>
              <a:rPr lang="en-US" altLang="ja-JP" sz="1100" dirty="0" err="1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Tomasi</a:t>
            </a:r>
            <a:r>
              <a:rPr lang="ja-JP" altLang="en-US" sz="11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法アルゴリズムで位置</a:t>
            </a:r>
            <a:r>
              <a:rPr lang="ja-JP" altLang="en-US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を</a:t>
            </a:r>
            <a:endParaRPr lang="en-US" altLang="ja-JP" sz="11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ja-JP" altLang="en-US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トラック</a:t>
            </a:r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11506256" y="7886851"/>
            <a:ext cx="12586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CentroidsZ</a:t>
            </a:r>
            <a:endParaRPr lang="en-US" sz="14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1479499" y="8883677"/>
            <a:ext cx="11915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可視化された</a:t>
            </a:r>
            <a:endParaRPr lang="en-US" altLang="ja-JP" sz="11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ja-JP" altLang="en-US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特徴点</a:t>
            </a:r>
            <a:r>
              <a:rPr lang="ja-JP" altLang="en-US" sz="11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の平均を取る</a:t>
            </a:r>
            <a:endParaRPr lang="en-US" sz="11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9877299" y="7357173"/>
            <a:ext cx="16882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visiblePoints1</a:t>
            </a:r>
            <a:endParaRPr lang="en-US" sz="14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9882313" y="8428702"/>
            <a:ext cx="16882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visiblePoints2</a:t>
            </a:r>
            <a:endParaRPr lang="en-US" sz="14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8" name="Right Arrow 167"/>
          <p:cNvSpPr/>
          <p:nvPr/>
        </p:nvSpPr>
        <p:spPr>
          <a:xfrm rot="20292605">
            <a:off x="11560790" y="8261510"/>
            <a:ext cx="497411" cy="237062"/>
          </a:xfrm>
          <a:prstGeom prst="rightArrow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69" name="Right Arrow 168"/>
          <p:cNvSpPr/>
          <p:nvPr/>
        </p:nvSpPr>
        <p:spPr>
          <a:xfrm rot="1238956">
            <a:off x="11532078" y="7578235"/>
            <a:ext cx="497411" cy="237062"/>
          </a:xfrm>
          <a:prstGeom prst="rightArrow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 rot="1235042">
            <a:off x="11512389" y="7312556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平均化</a:t>
            </a:r>
            <a:endParaRPr lang="en-US" sz="1400" b="1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1" name="Rectangle 170"/>
          <p:cNvSpPr/>
          <p:nvPr/>
        </p:nvSpPr>
        <p:spPr>
          <a:xfrm rot="20289466">
            <a:off x="11566209" y="8448028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400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平均化</a:t>
            </a:r>
            <a:endParaRPr lang="en-US" sz="1400" b="1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3" name="TextBox 41"/>
          <p:cNvSpPr txBox="1">
            <a:spLocks noChangeArrowheads="1"/>
          </p:cNvSpPr>
          <p:nvPr/>
        </p:nvSpPr>
        <p:spPr bwMode="auto">
          <a:xfrm>
            <a:off x="10911239" y="6783237"/>
            <a:ext cx="21948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b="1" dirty="0" err="1" smtClean="0">
                <a:solidFill>
                  <a:srgbClr val="002060"/>
                </a:solidFill>
                <a:latin typeface="Verdana" pitchFamily="34" charset="0"/>
              </a:rPr>
              <a:t>Zumobot</a:t>
            </a:r>
            <a:r>
              <a:rPr lang="en-US" sz="1200" b="1" dirty="0" smtClean="0">
                <a:solidFill>
                  <a:srgbClr val="002060"/>
                </a:solidFill>
                <a:latin typeface="Verdana" pitchFamily="34" charset="0"/>
              </a:rPr>
              <a:t> </a:t>
            </a:r>
            <a:r>
              <a:rPr lang="ja-JP" altLang="en-US" sz="1200" b="1" dirty="0" smtClean="0">
                <a:solidFill>
                  <a:srgbClr val="002060"/>
                </a:solidFill>
                <a:latin typeface="Verdana" pitchFamily="34" charset="0"/>
              </a:rPr>
              <a:t>イメージの</a:t>
            </a:r>
            <a:endParaRPr lang="en-US" altLang="ja-JP" sz="1200" b="1" dirty="0" smtClean="0">
              <a:solidFill>
                <a:srgbClr val="002060"/>
              </a:solidFill>
              <a:latin typeface="Verdana" pitchFamily="34" charset="0"/>
            </a:endParaRPr>
          </a:p>
          <a:p>
            <a:r>
              <a:rPr lang="ja-JP" altLang="en-US" sz="1200" b="1" dirty="0" smtClean="0">
                <a:solidFill>
                  <a:srgbClr val="002060"/>
                </a:solidFill>
                <a:latin typeface="Verdana" pitchFamily="34" charset="0"/>
              </a:rPr>
              <a:t>特徴</a:t>
            </a:r>
            <a:r>
              <a:rPr lang="ja-JP" altLang="en-US" sz="1200" b="1" dirty="0">
                <a:solidFill>
                  <a:srgbClr val="002060"/>
                </a:solidFill>
                <a:latin typeface="Verdana" pitchFamily="34" charset="0"/>
              </a:rPr>
              <a:t>検出</a:t>
            </a:r>
            <a:endParaRPr lang="en-US" sz="1200" b="1" dirty="0" smtClean="0">
              <a:solidFill>
                <a:srgbClr val="002060"/>
              </a:solidFill>
              <a:latin typeface="Verdana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6980" y="5121710"/>
            <a:ext cx="1280389" cy="10302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1063" y="5127391"/>
            <a:ext cx="1278936" cy="10296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05760" y="5123850"/>
            <a:ext cx="913869" cy="73555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02007" y="5399638"/>
            <a:ext cx="888395" cy="729184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sp>
        <p:nvSpPr>
          <p:cNvPr id="178" name="Right Arrow 177"/>
          <p:cNvSpPr/>
          <p:nvPr/>
        </p:nvSpPr>
        <p:spPr>
          <a:xfrm>
            <a:off x="10383500" y="5135805"/>
            <a:ext cx="883567" cy="237062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79" name="Right Arrow 178"/>
          <p:cNvSpPr/>
          <p:nvPr/>
        </p:nvSpPr>
        <p:spPr>
          <a:xfrm>
            <a:off x="11028984" y="5787650"/>
            <a:ext cx="395419" cy="237062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1551754" y="5752612"/>
            <a:ext cx="104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ja-JP" altLang="en-US" sz="1400" b="1" dirty="0" smtClean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青を中心に</a:t>
            </a:r>
            <a:endParaRPr lang="en-US" sz="14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06120" y="6071616"/>
            <a:ext cx="67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sz="4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9370762" y="6071616"/>
            <a:ext cx="67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sz="4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11070942" y="6071616"/>
            <a:ext cx="67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sz="4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7695102" y="8814816"/>
            <a:ext cx="67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sz="4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9432763" y="8814816"/>
            <a:ext cx="67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sz="4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1090402" y="8814816"/>
            <a:ext cx="673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sz="4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29271" y="7528374"/>
            <a:ext cx="1452437" cy="1240006"/>
          </a:xfrm>
          <a:prstGeom prst="rect">
            <a:avLst/>
          </a:prstGeom>
        </p:spPr>
      </p:pic>
      <p:cxnSp>
        <p:nvCxnSpPr>
          <p:cNvPr id="29" name="Curved Connector 28"/>
          <p:cNvCxnSpPr>
            <a:endCxn id="166" idx="2"/>
          </p:cNvCxnSpPr>
          <p:nvPr/>
        </p:nvCxnSpPr>
        <p:spPr>
          <a:xfrm flipV="1">
            <a:off x="9147027" y="7664950"/>
            <a:ext cx="1574414" cy="183157"/>
          </a:xfrm>
          <a:prstGeom prst="curvedConnector2">
            <a:avLst/>
          </a:prstGeom>
          <a:ln w="44450">
            <a:solidFill>
              <a:srgbClr val="0000CC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endCxn id="167" idx="0"/>
          </p:cNvCxnSpPr>
          <p:nvPr/>
        </p:nvCxnSpPr>
        <p:spPr>
          <a:xfrm>
            <a:off x="8867452" y="8234221"/>
            <a:ext cx="1859003" cy="194481"/>
          </a:xfrm>
          <a:prstGeom prst="curvedConnector2">
            <a:avLst/>
          </a:prstGeom>
          <a:ln w="4445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41"/>
          <p:cNvSpPr txBox="1">
            <a:spLocks noChangeArrowheads="1"/>
          </p:cNvSpPr>
          <p:nvPr/>
        </p:nvSpPr>
        <p:spPr bwMode="auto">
          <a:xfrm>
            <a:off x="9740671" y="7824814"/>
            <a:ext cx="17888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ja-JP" sz="1100" dirty="0" err="1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Kanade</a:t>
            </a:r>
            <a:r>
              <a:rPr lang="en-US" altLang="ja-JP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-Lucas-</a:t>
            </a:r>
            <a:r>
              <a:rPr lang="en-US" altLang="ja-JP" sz="1100" dirty="0" err="1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Tomasi</a:t>
            </a:r>
            <a:r>
              <a:rPr lang="ja-JP" altLang="en-US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によるトラック</a:t>
            </a:r>
            <a:endParaRPr lang="en-US" altLang="ja-JP" sz="1100" dirty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24" name="Picture 10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49252" y="1884122"/>
            <a:ext cx="668898" cy="704732"/>
          </a:xfrm>
          <a:prstGeom prst="rect">
            <a:avLst/>
          </a:prstGeom>
        </p:spPr>
      </p:pic>
      <p:sp>
        <p:nvSpPr>
          <p:cNvPr id="196" name="TextBox 195"/>
          <p:cNvSpPr txBox="1"/>
          <p:nvPr/>
        </p:nvSpPr>
        <p:spPr>
          <a:xfrm>
            <a:off x="7181883" y="3158338"/>
            <a:ext cx="10517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b="1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Sphero</a:t>
            </a:r>
            <a:r>
              <a:rPr lang="en-US" sz="1100" b="1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</a:t>
            </a:r>
          </a:p>
        </p:txBody>
      </p:sp>
      <p:grpSp>
        <p:nvGrpSpPr>
          <p:cNvPr id="197" name="Group 196"/>
          <p:cNvGrpSpPr/>
          <p:nvPr/>
        </p:nvGrpSpPr>
        <p:grpSpPr>
          <a:xfrm>
            <a:off x="8944594" y="2899435"/>
            <a:ext cx="942514" cy="829213"/>
            <a:chOff x="8904104" y="2904719"/>
            <a:chExt cx="942514" cy="829213"/>
          </a:xfrm>
        </p:grpSpPr>
        <p:pic>
          <p:nvPicPr>
            <p:cNvPr id="198" name="Picture 6" descr="http://a.pololu-files.com/picture/0J4110.400.jpg?a2562fe9f34e986d0d194118dcff0d5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4104" y="2994059"/>
              <a:ext cx="942514" cy="739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800125">
              <a:off x="9104680" y="2904719"/>
              <a:ext cx="592010" cy="471346"/>
            </a:xfrm>
            <a:prstGeom prst="rect">
              <a:avLst/>
            </a:prstGeom>
            <a:ln w="19050">
              <a:solidFill>
                <a:schemeClr val="tx1"/>
              </a:solidFill>
            </a:ln>
            <a:scene3d>
              <a:camera prst="orthographicFront">
                <a:rot lat="1800000" lon="18847178" rev="19800000"/>
              </a:camera>
              <a:lightRig rig="threePt" dir="t"/>
            </a:scene3d>
          </p:spPr>
        </p:pic>
      </p:grpSp>
      <p:sp>
        <p:nvSpPr>
          <p:cNvPr id="200" name="TextBox 199"/>
          <p:cNvSpPr txBox="1"/>
          <p:nvPr/>
        </p:nvSpPr>
        <p:spPr>
          <a:xfrm>
            <a:off x="8130164" y="3489805"/>
            <a:ext cx="1051711" cy="26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Zumobot 1</a:t>
            </a:r>
          </a:p>
        </p:txBody>
      </p:sp>
      <p:pic>
        <p:nvPicPr>
          <p:cNvPr id="1029" name="Picture 10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26606" y="7534655"/>
            <a:ext cx="1392095" cy="1244913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3153" y="3435508"/>
            <a:ext cx="1946938" cy="617734"/>
          </a:xfrm>
          <a:prstGeom prst="rect">
            <a:avLst/>
          </a:prstGeom>
        </p:spPr>
      </p:pic>
      <p:sp>
        <p:nvSpPr>
          <p:cNvPr id="189" name="TextBox 45"/>
          <p:cNvSpPr txBox="1">
            <a:spLocks noChangeArrowheads="1"/>
          </p:cNvSpPr>
          <p:nvPr/>
        </p:nvSpPr>
        <p:spPr bwMode="auto">
          <a:xfrm>
            <a:off x="64096" y="2925484"/>
            <a:ext cx="18701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ja-JP" sz="1200" dirty="0" smtClean="0">
                <a:solidFill>
                  <a:srgbClr val="002060"/>
                </a:solidFill>
                <a:latin typeface="Verdana" pitchFamily="34" charset="0"/>
              </a:rPr>
              <a:t>PC </a:t>
            </a:r>
            <a:r>
              <a:rPr lang="ja-JP" altLang="en-US" sz="1200" dirty="0" smtClean="0">
                <a:solidFill>
                  <a:srgbClr val="002060"/>
                </a:solidFill>
                <a:latin typeface="Verdana" pitchFamily="34" charset="0"/>
              </a:rPr>
              <a:t>上でホストの</a:t>
            </a:r>
            <a:r>
              <a:rPr lang="en-US" altLang="ja-JP" sz="1200" dirty="0" smtClean="0">
                <a:solidFill>
                  <a:srgbClr val="002060"/>
                </a:solidFill>
                <a:latin typeface="Verdana" pitchFamily="34" charset="0"/>
              </a:rPr>
              <a:t>Simulink</a:t>
            </a:r>
            <a:r>
              <a:rPr lang="ja-JP" altLang="en-US" sz="1200" dirty="0">
                <a:solidFill>
                  <a:srgbClr val="002060"/>
                </a:solidFill>
                <a:latin typeface="Verdana" pitchFamily="34" charset="0"/>
              </a:rPr>
              <a:t> モデル</a:t>
            </a:r>
            <a:r>
              <a:rPr lang="ja-JP" altLang="en-US" sz="1200" dirty="0" smtClean="0">
                <a:solidFill>
                  <a:srgbClr val="002060"/>
                </a:solidFill>
                <a:latin typeface="Verdana" pitchFamily="34" charset="0"/>
              </a:rPr>
              <a:t>が</a:t>
            </a:r>
            <a:r>
              <a:rPr lang="ja-JP" altLang="en-US" sz="1200" dirty="0">
                <a:solidFill>
                  <a:srgbClr val="002060"/>
                </a:solidFill>
                <a:latin typeface="Verdana" pitchFamily="34" charset="0"/>
              </a:rPr>
              <a:t>走る</a:t>
            </a:r>
            <a:endParaRPr lang="en-US" sz="1200" dirty="0">
              <a:solidFill>
                <a:srgbClr val="002060"/>
              </a:solidFill>
              <a:latin typeface="Verdana" pitchFamily="34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209563" y="9168759"/>
            <a:ext cx="1570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NXT</a:t>
            </a:r>
            <a:r>
              <a:rPr lang="en-US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ja-JP" altLang="en-US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及び</a:t>
            </a:r>
            <a:r>
              <a:rPr lang="en-US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100" b="1" dirty="0" err="1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Zumobot</a:t>
            </a:r>
            <a:r>
              <a:rPr lang="en-US" sz="11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ja-JP" altLang="en-US" sz="1100" dirty="0" err="1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に</a:t>
            </a:r>
            <a:r>
              <a:rPr lang="ja-JP" altLang="en-US" sz="1100" dirty="0" err="1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て</a:t>
            </a:r>
            <a:r>
              <a:rPr lang="ja-JP" altLang="en-US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使用</a:t>
            </a:r>
            <a:endParaRPr lang="en-US" sz="1100" b="1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415287" y="9262184"/>
            <a:ext cx="1599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Sphero</a:t>
            </a:r>
            <a:r>
              <a:rPr lang="en-US" sz="11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ja-JP" altLang="en-US" sz="1100" dirty="0" err="1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にて</a:t>
            </a:r>
            <a:r>
              <a:rPr lang="ja-JP" altLang="en-US" sz="11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使用</a:t>
            </a:r>
            <a:endParaRPr lang="en-US" altLang="ja-JP" sz="1100" b="1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3" name="テキスト ボックス 192"/>
          <p:cNvSpPr txBox="1"/>
          <p:nvPr/>
        </p:nvSpPr>
        <p:spPr>
          <a:xfrm>
            <a:off x="12500281" y="930861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300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roup 676"/>
          <p:cNvGrpSpPr/>
          <p:nvPr/>
        </p:nvGrpSpPr>
        <p:grpSpPr>
          <a:xfrm>
            <a:off x="10980292" y="1051387"/>
            <a:ext cx="1720594" cy="2781696"/>
            <a:chOff x="9590383" y="3576464"/>
            <a:chExt cx="1601452" cy="2809841"/>
          </a:xfrm>
        </p:grpSpPr>
        <p:grpSp>
          <p:nvGrpSpPr>
            <p:cNvPr id="678" name="Group 677"/>
            <p:cNvGrpSpPr/>
            <p:nvPr/>
          </p:nvGrpSpPr>
          <p:grpSpPr>
            <a:xfrm>
              <a:off x="9590383" y="3576464"/>
              <a:ext cx="1601452" cy="2809841"/>
              <a:chOff x="11081320" y="6696603"/>
              <a:chExt cx="1601452" cy="2809841"/>
            </a:xfrm>
          </p:grpSpPr>
          <p:grpSp>
            <p:nvGrpSpPr>
              <p:cNvPr id="680" name="Group 679"/>
              <p:cNvGrpSpPr/>
              <p:nvPr/>
            </p:nvGrpSpPr>
            <p:grpSpPr>
              <a:xfrm>
                <a:off x="11266262" y="6696603"/>
                <a:ext cx="1410163" cy="859746"/>
                <a:chOff x="10896324" y="6693705"/>
                <a:chExt cx="1762769" cy="1074722"/>
              </a:xfrm>
            </p:grpSpPr>
            <p:grpSp>
              <p:nvGrpSpPr>
                <p:cNvPr id="711" name="Group 710"/>
                <p:cNvGrpSpPr/>
                <p:nvPr/>
              </p:nvGrpSpPr>
              <p:grpSpPr>
                <a:xfrm>
                  <a:off x="10896324" y="6693705"/>
                  <a:ext cx="1762769" cy="1074722"/>
                  <a:chOff x="10951875" y="6806985"/>
                  <a:chExt cx="1762769" cy="1074722"/>
                </a:xfrm>
              </p:grpSpPr>
              <p:grpSp>
                <p:nvGrpSpPr>
                  <p:cNvPr id="713" name="Group 712"/>
                  <p:cNvGrpSpPr/>
                  <p:nvPr/>
                </p:nvGrpSpPr>
                <p:grpSpPr>
                  <a:xfrm>
                    <a:off x="11004833" y="6870435"/>
                    <a:ext cx="1608332" cy="947823"/>
                    <a:chOff x="10429672" y="6745921"/>
                    <a:chExt cx="2114059" cy="1245858"/>
                  </a:xfrm>
                </p:grpSpPr>
                <p:pic>
                  <p:nvPicPr>
                    <p:cNvPr id="715" name="Picture 714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429672" y="6745921"/>
                      <a:ext cx="1090125" cy="1245858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cxnSp>
                  <p:nvCxnSpPr>
                    <p:cNvPr id="716" name="Straight Connector 715"/>
                    <p:cNvCxnSpPr/>
                    <p:nvPr/>
                  </p:nvCxnSpPr>
                  <p:spPr bwMode="auto">
                    <a:xfrm flipH="1">
                      <a:off x="11480075" y="7248872"/>
                      <a:ext cx="915804" cy="229189"/>
                    </a:xfrm>
                    <a:prstGeom prst="line">
                      <a:avLst/>
                    </a:prstGeom>
                    <a:ln w="31750">
                      <a:noFill/>
                      <a:prstDash val="sysDash"/>
                      <a:headEnd type="triangle" w="med" len="lg"/>
                      <a:tailEnd type="none" w="med" len="lg"/>
                    </a:ln>
                  </p:spPr>
                  <p:style>
                    <a:lnRef idx="1">
                      <a:schemeClr val="accent3"/>
                    </a:lnRef>
                    <a:fillRef idx="0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17" name="Isosceles Triangle 716"/>
                    <p:cNvSpPr/>
                    <p:nvPr/>
                  </p:nvSpPr>
                  <p:spPr>
                    <a:xfrm>
                      <a:off x="11268143" y="7580249"/>
                      <a:ext cx="1275588" cy="376356"/>
                    </a:xfrm>
                    <a:prstGeom prst="triangle">
                      <a:avLst>
                        <a:gd name="adj" fmla="val 100000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714" name="Rectangle 713"/>
                  <p:cNvSpPr/>
                  <p:nvPr/>
                </p:nvSpPr>
                <p:spPr>
                  <a:xfrm>
                    <a:off x="10951875" y="6806985"/>
                    <a:ext cx="1762769" cy="1074722"/>
                  </a:xfrm>
                  <a:prstGeom prst="rect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712" name="Straight Connector 711"/>
                <p:cNvCxnSpPr/>
                <p:nvPr/>
              </p:nvCxnSpPr>
              <p:spPr bwMode="auto">
                <a:xfrm flipH="1">
                  <a:off x="11727470" y="7091113"/>
                  <a:ext cx="717662" cy="211942"/>
                </a:xfrm>
                <a:prstGeom prst="line">
                  <a:avLst/>
                </a:prstGeom>
                <a:ln w="31750">
                  <a:solidFill>
                    <a:schemeClr val="accent6">
                      <a:lumMod val="75000"/>
                    </a:schemeClr>
                  </a:solidFill>
                  <a:prstDash val="sysDash"/>
                  <a:headEnd type="triangle" w="med" len="lg"/>
                  <a:tailEnd type="none" w="med" len="lg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1" name="Group 680"/>
              <p:cNvGrpSpPr/>
              <p:nvPr/>
            </p:nvGrpSpPr>
            <p:grpSpPr>
              <a:xfrm>
                <a:off x="11266262" y="8603835"/>
                <a:ext cx="1416510" cy="902609"/>
                <a:chOff x="10896324" y="6645180"/>
                <a:chExt cx="1762769" cy="1123247"/>
              </a:xfrm>
            </p:grpSpPr>
            <p:grpSp>
              <p:nvGrpSpPr>
                <p:cNvPr id="703" name="Group 702"/>
                <p:cNvGrpSpPr/>
                <p:nvPr/>
              </p:nvGrpSpPr>
              <p:grpSpPr>
                <a:xfrm>
                  <a:off x="10896324" y="6645180"/>
                  <a:ext cx="1762769" cy="1123247"/>
                  <a:chOff x="10951875" y="6758460"/>
                  <a:chExt cx="1762769" cy="1123247"/>
                </a:xfrm>
              </p:grpSpPr>
              <p:grpSp>
                <p:nvGrpSpPr>
                  <p:cNvPr id="706" name="Group 705"/>
                  <p:cNvGrpSpPr/>
                  <p:nvPr/>
                </p:nvGrpSpPr>
                <p:grpSpPr>
                  <a:xfrm>
                    <a:off x="11004831" y="6758460"/>
                    <a:ext cx="1495849" cy="1033037"/>
                    <a:chOff x="10429672" y="6598738"/>
                    <a:chExt cx="1966207" cy="1357867"/>
                  </a:xfrm>
                </p:grpSpPr>
                <p:pic>
                  <p:nvPicPr>
                    <p:cNvPr id="708" name="Picture 707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429672" y="6598738"/>
                      <a:ext cx="1090125" cy="1245858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cxnSp>
                  <p:nvCxnSpPr>
                    <p:cNvPr id="709" name="Straight Connector 708"/>
                    <p:cNvCxnSpPr/>
                    <p:nvPr/>
                  </p:nvCxnSpPr>
                  <p:spPr bwMode="auto">
                    <a:xfrm flipH="1">
                      <a:off x="11480075" y="7248872"/>
                      <a:ext cx="915804" cy="229189"/>
                    </a:xfrm>
                    <a:prstGeom prst="line">
                      <a:avLst/>
                    </a:prstGeom>
                    <a:ln w="31750">
                      <a:noFill/>
                      <a:prstDash val="sysDash"/>
                      <a:headEnd type="triangle" w="med" len="lg"/>
                      <a:tailEnd type="none" w="med" len="lg"/>
                    </a:ln>
                  </p:spPr>
                  <p:style>
                    <a:lnRef idx="1">
                      <a:schemeClr val="accent3"/>
                    </a:lnRef>
                    <a:fillRef idx="0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10" name="Isosceles Triangle 709"/>
                    <p:cNvSpPr/>
                    <p:nvPr/>
                  </p:nvSpPr>
                  <p:spPr>
                    <a:xfrm>
                      <a:off x="10493903" y="7580248"/>
                      <a:ext cx="1275588" cy="376357"/>
                    </a:xfrm>
                    <a:prstGeom prst="triangle">
                      <a:avLst>
                        <a:gd name="adj" fmla="val 100000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10951875" y="6806985"/>
                    <a:ext cx="1762769" cy="1074722"/>
                  </a:xfrm>
                  <a:prstGeom prst="rect">
                    <a:avLst/>
                  </a:prstGeom>
                  <a:no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704" name="Straight Connector 703"/>
                <p:cNvCxnSpPr/>
                <p:nvPr/>
              </p:nvCxnSpPr>
              <p:spPr bwMode="auto">
                <a:xfrm flipH="1" flipV="1">
                  <a:off x="11787721" y="7272454"/>
                  <a:ext cx="723579" cy="1844"/>
                </a:xfrm>
                <a:prstGeom prst="line">
                  <a:avLst/>
                </a:prstGeom>
                <a:ln w="31750">
                  <a:solidFill>
                    <a:schemeClr val="accent6">
                      <a:lumMod val="75000"/>
                    </a:schemeClr>
                  </a:solidFill>
                  <a:prstDash val="sysDash"/>
                  <a:headEnd type="triangle" w="med" len="lg"/>
                  <a:tailEnd type="none" w="med" len="lg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Straight Connector 704"/>
                <p:cNvCxnSpPr/>
                <p:nvPr/>
              </p:nvCxnSpPr>
              <p:spPr bwMode="auto">
                <a:xfrm flipH="1">
                  <a:off x="11793639" y="7003624"/>
                  <a:ext cx="717662" cy="13158"/>
                </a:xfrm>
                <a:prstGeom prst="line">
                  <a:avLst/>
                </a:prstGeom>
                <a:ln w="31750">
                  <a:solidFill>
                    <a:schemeClr val="accent6">
                      <a:lumMod val="75000"/>
                    </a:schemeClr>
                  </a:solidFill>
                  <a:prstDash val="sysDash"/>
                  <a:headEnd type="triangle" w="med" len="lg"/>
                  <a:tailEnd type="none" w="med" len="lg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2" name="Group 681"/>
              <p:cNvGrpSpPr/>
              <p:nvPr/>
            </p:nvGrpSpPr>
            <p:grpSpPr>
              <a:xfrm>
                <a:off x="11081320" y="7664851"/>
                <a:ext cx="1595110" cy="858235"/>
                <a:chOff x="11081320" y="7680091"/>
                <a:chExt cx="1595110" cy="858235"/>
              </a:xfrm>
            </p:grpSpPr>
            <p:grpSp>
              <p:nvGrpSpPr>
                <p:cNvPr id="686" name="Group 685"/>
                <p:cNvGrpSpPr/>
                <p:nvPr/>
              </p:nvGrpSpPr>
              <p:grpSpPr>
                <a:xfrm>
                  <a:off x="11081320" y="7717582"/>
                  <a:ext cx="1514072" cy="778509"/>
                  <a:chOff x="11081320" y="7697811"/>
                  <a:chExt cx="1514072" cy="778509"/>
                </a:xfrm>
              </p:grpSpPr>
              <p:sp>
                <p:nvSpPr>
                  <p:cNvPr id="688" name="Rectangle 687"/>
                  <p:cNvSpPr/>
                  <p:nvPr/>
                </p:nvSpPr>
                <p:spPr>
                  <a:xfrm>
                    <a:off x="11114510" y="7729209"/>
                    <a:ext cx="297556" cy="26778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689" name="Group 688"/>
                  <p:cNvGrpSpPr/>
                  <p:nvPr/>
                </p:nvGrpSpPr>
                <p:grpSpPr>
                  <a:xfrm>
                    <a:off x="11081320" y="7697811"/>
                    <a:ext cx="1514072" cy="756898"/>
                    <a:chOff x="11081320" y="7697811"/>
                    <a:chExt cx="1514072" cy="756898"/>
                  </a:xfrm>
                </p:grpSpPr>
                <p:grpSp>
                  <p:nvGrpSpPr>
                    <p:cNvPr id="697" name="Group 696"/>
                    <p:cNvGrpSpPr/>
                    <p:nvPr/>
                  </p:nvGrpSpPr>
                  <p:grpSpPr>
                    <a:xfrm>
                      <a:off x="11155415" y="7697811"/>
                      <a:ext cx="1439977" cy="756898"/>
                      <a:chOff x="10173522" y="6724232"/>
                      <a:chExt cx="2370209" cy="1245858"/>
                    </a:xfrm>
                  </p:grpSpPr>
                  <p:pic>
                    <p:nvPicPr>
                      <p:cNvPr id="700" name="Picture 699"/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20680557">
                        <a:off x="10173522" y="6724232"/>
                        <a:ext cx="1090125" cy="124585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  <p:cxnSp>
                    <p:nvCxnSpPr>
                      <p:cNvPr id="701" name="Straight Connector 700"/>
                      <p:cNvCxnSpPr/>
                      <p:nvPr/>
                    </p:nvCxnSpPr>
                    <p:spPr bwMode="auto">
                      <a:xfrm flipH="1">
                        <a:off x="11480075" y="7248872"/>
                        <a:ext cx="915804" cy="229189"/>
                      </a:xfrm>
                      <a:prstGeom prst="line">
                        <a:avLst/>
                      </a:prstGeom>
                      <a:ln w="31750">
                        <a:noFill/>
                        <a:prstDash val="sysDash"/>
                        <a:headEnd type="triangle" w="med" len="lg"/>
                        <a:tailEnd type="none" w="med" len="lg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02" name="Isosceles Triangle 701"/>
                      <p:cNvSpPr/>
                      <p:nvPr/>
                    </p:nvSpPr>
                    <p:spPr>
                      <a:xfrm>
                        <a:off x="11268143" y="7580249"/>
                        <a:ext cx="1275588" cy="376356"/>
                      </a:xfrm>
                      <a:prstGeom prst="triangle">
                        <a:avLst>
                          <a:gd name="adj" fmla="val 10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698" name="Rectangle 697"/>
                    <p:cNvSpPr/>
                    <p:nvPr/>
                  </p:nvSpPr>
                  <p:spPr>
                    <a:xfrm>
                      <a:off x="11081320" y="7768427"/>
                      <a:ext cx="297556" cy="48174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699" name="Rectangle 698"/>
                    <p:cNvSpPr/>
                    <p:nvPr/>
                  </p:nvSpPr>
                  <p:spPr>
                    <a:xfrm>
                      <a:off x="11246905" y="7736120"/>
                      <a:ext cx="148778" cy="24087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grpSp>
                <p:nvGrpSpPr>
                  <p:cNvPr id="690" name="Group 689"/>
                  <p:cNvGrpSpPr/>
                  <p:nvPr/>
                </p:nvGrpSpPr>
                <p:grpSpPr>
                  <a:xfrm>
                    <a:off x="11644614" y="8250175"/>
                    <a:ext cx="237415" cy="226145"/>
                    <a:chOff x="11905937" y="8086166"/>
                    <a:chExt cx="237415" cy="226145"/>
                  </a:xfrm>
                </p:grpSpPr>
                <p:cxnSp>
                  <p:nvCxnSpPr>
                    <p:cNvPr id="691" name="Straight Connector 690"/>
                    <p:cNvCxnSpPr/>
                    <p:nvPr/>
                  </p:nvCxnSpPr>
                  <p:spPr>
                    <a:xfrm flipH="1" flipV="1">
                      <a:off x="11905937" y="8250207"/>
                      <a:ext cx="108286" cy="62104"/>
                    </a:xfrm>
                    <a:prstGeom prst="line">
                      <a:avLst/>
                    </a:prstGeom>
                    <a:ln w="19050" cap="rnd">
                      <a:solidFill>
                        <a:schemeClr val="accent6">
                          <a:lumMod val="75000"/>
                        </a:schemeClr>
                      </a:solidFill>
                      <a:beve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2" name="Straight Connector 691"/>
                    <p:cNvCxnSpPr/>
                    <p:nvPr/>
                  </p:nvCxnSpPr>
                  <p:spPr>
                    <a:xfrm flipH="1">
                      <a:off x="11905937" y="8250207"/>
                      <a:ext cx="123526" cy="1"/>
                    </a:xfrm>
                    <a:prstGeom prst="line">
                      <a:avLst/>
                    </a:prstGeom>
                    <a:ln w="19050" cap="rnd">
                      <a:solidFill>
                        <a:schemeClr val="accent6">
                          <a:lumMod val="75000"/>
                        </a:schemeClr>
                      </a:solidFill>
                      <a:beve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3" name="Straight Connector 692"/>
                    <p:cNvCxnSpPr/>
                    <p:nvPr/>
                  </p:nvCxnSpPr>
                  <p:spPr>
                    <a:xfrm flipH="1" flipV="1">
                      <a:off x="11972582" y="8148104"/>
                      <a:ext cx="56880" cy="102103"/>
                    </a:xfrm>
                    <a:prstGeom prst="line">
                      <a:avLst/>
                    </a:prstGeom>
                    <a:ln w="19050" cap="rnd">
                      <a:solidFill>
                        <a:schemeClr val="accent6">
                          <a:lumMod val="75000"/>
                        </a:schemeClr>
                      </a:solidFill>
                      <a:beve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4" name="Straight Connector 693"/>
                    <p:cNvCxnSpPr/>
                    <p:nvPr/>
                  </p:nvCxnSpPr>
                  <p:spPr>
                    <a:xfrm flipH="1" flipV="1">
                      <a:off x="11981106" y="8148104"/>
                      <a:ext cx="87087" cy="69764"/>
                    </a:xfrm>
                    <a:prstGeom prst="line">
                      <a:avLst/>
                    </a:prstGeom>
                    <a:ln w="19050" cap="rnd">
                      <a:solidFill>
                        <a:schemeClr val="accent6">
                          <a:lumMod val="75000"/>
                        </a:schemeClr>
                      </a:solidFill>
                      <a:beve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5" name="Straight Connector 694"/>
                    <p:cNvCxnSpPr/>
                    <p:nvPr/>
                  </p:nvCxnSpPr>
                  <p:spPr>
                    <a:xfrm flipH="1" flipV="1">
                      <a:off x="12061558" y="8086166"/>
                      <a:ext cx="6704" cy="131702"/>
                    </a:xfrm>
                    <a:prstGeom prst="line">
                      <a:avLst/>
                    </a:prstGeom>
                    <a:ln w="19050" cap="rnd">
                      <a:solidFill>
                        <a:schemeClr val="accent6">
                          <a:lumMod val="75000"/>
                        </a:schemeClr>
                      </a:solidFill>
                      <a:beve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6" name="Straight Connector 695"/>
                    <p:cNvCxnSpPr/>
                    <p:nvPr/>
                  </p:nvCxnSpPr>
                  <p:spPr>
                    <a:xfrm flipH="1" flipV="1">
                      <a:off x="12064911" y="8089437"/>
                      <a:ext cx="78441" cy="160771"/>
                    </a:xfrm>
                    <a:prstGeom prst="line">
                      <a:avLst/>
                    </a:prstGeom>
                    <a:ln w="19050" cap="rnd">
                      <a:solidFill>
                        <a:schemeClr val="accent6">
                          <a:lumMod val="75000"/>
                        </a:schemeClr>
                      </a:solidFill>
                      <a:beve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687" name="Rectangle 686"/>
                <p:cNvSpPr/>
                <p:nvPr/>
              </p:nvSpPr>
              <p:spPr>
                <a:xfrm>
                  <a:off x="11268744" y="7680091"/>
                  <a:ext cx="1407686" cy="858235"/>
                </a:xfrm>
                <a:prstGeom prst="rect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683" name="Arc 682"/>
              <p:cNvSpPr/>
              <p:nvPr/>
            </p:nvSpPr>
            <p:spPr>
              <a:xfrm>
                <a:off x="11671273" y="7963414"/>
                <a:ext cx="381791" cy="350048"/>
              </a:xfrm>
              <a:prstGeom prst="arc">
                <a:avLst>
                  <a:gd name="adj1" fmla="val 14970230"/>
                  <a:gd name="adj2" fmla="val 3248856"/>
                </a:avLst>
              </a:prstGeom>
              <a:ln w="31750">
                <a:solidFill>
                  <a:schemeClr val="accent6">
                    <a:lumMod val="75000"/>
                  </a:schemeClr>
                </a:solidFill>
                <a:prstDash val="sysDash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4" name="Rectangle 683"/>
                  <p:cNvSpPr/>
                  <p:nvPr/>
                </p:nvSpPr>
                <p:spPr>
                  <a:xfrm>
                    <a:off x="12000170" y="7893008"/>
                    <a:ext cx="520784" cy="31784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sz="1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Verdana" pitchFamily="34" charset="0"/>
                                  <a:cs typeface="Verdana" pitchFamily="34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sz="1400" smtClean="0">
                              <a:solidFill>
                                <a:srgbClr val="002060"/>
                              </a:solidFill>
                              <a:latin typeface="Cambria Math"/>
                              <a:ea typeface="Verdana" pitchFamily="34" charset="0"/>
                              <a:cs typeface="Verdana" pitchFamily="34" charset="0"/>
                            </a:rPr>
                            <m:t>,</m:t>
                          </m:r>
                          <m:acc>
                            <m:accPr>
                              <m:chr m:val="̈"/>
                              <m:ctrlPr>
                                <a:rPr lang="en-US" sz="14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Verdana" pitchFamily="34" charset="0"/>
                                  <a:cs typeface="Verdana" pitchFamily="34" charset="0"/>
                                </a:rPr>
                                <m:t>𝜽</m:t>
                              </m:r>
                            </m:e>
                          </m:acc>
                        </m:oMath>
                      </m:oMathPara>
                    </a14:m>
                    <a:endParaRPr lang="en-US" sz="14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4" name="Rectangle 68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00170" y="7893008"/>
                    <a:ext cx="520784" cy="31784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r="-20652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85" name="TextBox 684"/>
              <p:cNvSpPr txBox="1"/>
              <p:nvPr/>
            </p:nvSpPr>
            <p:spPr>
              <a:xfrm>
                <a:off x="11732918" y="7680606"/>
                <a:ext cx="87962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DETECT!</a:t>
                </a:r>
                <a:endParaRPr lang="en-US" sz="1000" b="1" i="1" dirty="0" smtClean="0">
                  <a:solidFill>
                    <a:srgbClr val="F79646">
                      <a:lumMod val="75000"/>
                    </a:srgb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p:grpSp>
        <p:sp>
          <p:nvSpPr>
            <p:cNvPr id="679" name="Rectangle 678"/>
            <p:cNvSpPr/>
            <p:nvPr/>
          </p:nvSpPr>
          <p:spPr>
            <a:xfrm>
              <a:off x="10634325" y="6080113"/>
              <a:ext cx="516326" cy="2326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1485" y="5438671"/>
            <a:ext cx="2241098" cy="1579423"/>
          </a:xfrm>
          <a:prstGeom prst="rect">
            <a:avLst/>
          </a:prstGeom>
        </p:spPr>
      </p:pic>
      <p:sp>
        <p:nvSpPr>
          <p:cNvPr id="2" name="TextBox 62"/>
          <p:cNvSpPr txBox="1">
            <a:spLocks noChangeArrowheads="1"/>
          </p:cNvSpPr>
          <p:nvPr/>
        </p:nvSpPr>
        <p:spPr bwMode="auto">
          <a:xfrm>
            <a:off x="0" y="-6350"/>
            <a:ext cx="12812191" cy="52322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2800" b="1" dirty="0" smtClean="0">
                <a:solidFill>
                  <a:prstClr val="white"/>
                </a:solidFill>
                <a:latin typeface="Verdana" pitchFamily="34" charset="0"/>
              </a:rPr>
              <a:t>5. LEGO </a:t>
            </a:r>
            <a:r>
              <a:rPr lang="ja-JP" altLang="en-US" sz="2800" b="1" dirty="0" smtClean="0">
                <a:solidFill>
                  <a:prstClr val="white"/>
                </a:solidFill>
                <a:latin typeface="Verdana" pitchFamily="34" charset="0"/>
              </a:rPr>
              <a:t>ロボット 制御アルゴリズム</a:t>
            </a:r>
            <a:endParaRPr lang="en-US" sz="2800" b="1" dirty="0">
              <a:solidFill>
                <a:prstClr val="white"/>
              </a:solidFill>
              <a:latin typeface="Verdana" pitchFamily="34" charset="0"/>
            </a:endParaRPr>
          </a:p>
        </p:txBody>
      </p:sp>
      <p:pic>
        <p:nvPicPr>
          <p:cNvPr id="205" name="Picture 65" descr="logo64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0" b="11098"/>
          <a:stretch>
            <a:fillRect/>
          </a:stretch>
        </p:blipFill>
        <p:spPr bwMode="auto">
          <a:xfrm>
            <a:off x="10933135" y="55959"/>
            <a:ext cx="1804369" cy="399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0" name="Straight Connector 289"/>
          <p:cNvCxnSpPr/>
          <p:nvPr/>
        </p:nvCxnSpPr>
        <p:spPr>
          <a:xfrm>
            <a:off x="0" y="511551"/>
            <a:ext cx="129535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Right Brace 234"/>
          <p:cNvSpPr/>
          <p:nvPr/>
        </p:nvSpPr>
        <p:spPr>
          <a:xfrm rot="5400000">
            <a:off x="1840055" y="1463991"/>
            <a:ext cx="284888" cy="3018811"/>
          </a:xfrm>
          <a:prstGeom prst="rightBrace">
            <a:avLst>
              <a:gd name="adj1" fmla="val 25745"/>
              <a:gd name="adj2" fmla="val 49369"/>
            </a:avLst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TextBox 235"/>
          <p:cNvSpPr txBox="1"/>
          <p:nvPr/>
        </p:nvSpPr>
        <p:spPr>
          <a:xfrm>
            <a:off x="236687" y="3072408"/>
            <a:ext cx="35189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Tasks</a:t>
            </a:r>
          </a:p>
          <a:p>
            <a:pPr algn="ctr"/>
            <a:r>
              <a:rPr lang="ja-JP" altLang="en-US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それぞれのタスクは個別に開発され、ソースコントロールの管理下、個別のプロジェクトとして配置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されます。</a:t>
            </a:r>
            <a:endParaRPr lang="ja-JP" altLang="en-US" sz="1000" dirty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43" name="Straight Connector 242"/>
          <p:cNvCxnSpPr/>
          <p:nvPr/>
        </p:nvCxnSpPr>
        <p:spPr>
          <a:xfrm>
            <a:off x="3952528" y="517525"/>
            <a:ext cx="0" cy="3099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62"/>
          <p:cNvSpPr txBox="1">
            <a:spLocks noChangeArrowheads="1"/>
          </p:cNvSpPr>
          <p:nvPr/>
        </p:nvSpPr>
        <p:spPr bwMode="auto">
          <a:xfrm>
            <a:off x="10742" y="517281"/>
            <a:ext cx="21298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b="1" dirty="0" smtClean="0">
                <a:solidFill>
                  <a:srgbClr val="002060"/>
                </a:solidFill>
                <a:latin typeface="Verdana" pitchFamily="34" charset="0"/>
              </a:rPr>
              <a:t>1: </a:t>
            </a:r>
            <a:r>
              <a:rPr lang="ja-JP" altLang="en-US" sz="1200" b="1" dirty="0" smtClean="0">
                <a:solidFill>
                  <a:srgbClr val="002060"/>
                </a:solidFill>
                <a:latin typeface="Verdana" pitchFamily="34" charset="0"/>
              </a:rPr>
              <a:t>モデルの概要</a:t>
            </a:r>
            <a:endParaRPr lang="en-US" sz="12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sp>
        <p:nvSpPr>
          <p:cNvPr id="246" name="Rectangle 245"/>
          <p:cNvSpPr/>
          <p:nvPr/>
        </p:nvSpPr>
        <p:spPr>
          <a:xfrm>
            <a:off x="136104" y="1106825"/>
            <a:ext cx="3672408" cy="18002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208111" y="1414414"/>
            <a:ext cx="951877" cy="504056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ハードウェア</a:t>
            </a:r>
            <a:r>
              <a:rPr lang="en-US" altLang="ja-JP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altLang="ja-JP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I/O</a:t>
            </a:r>
          </a:p>
        </p:txBody>
      </p:sp>
      <p:sp>
        <p:nvSpPr>
          <p:cNvPr id="278" name="Rectangle 277"/>
          <p:cNvSpPr/>
          <p:nvPr/>
        </p:nvSpPr>
        <p:spPr>
          <a:xfrm>
            <a:off x="1365728" y="1414414"/>
            <a:ext cx="1008112" cy="511921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状態推定</a:t>
            </a:r>
            <a:endParaRPr lang="en-US" sz="1000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2617143" y="1414414"/>
            <a:ext cx="1008112" cy="511921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コントローラ</a:t>
            </a:r>
            <a:endParaRPr lang="en-US" sz="1000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92" name="Trapezoid 291"/>
          <p:cNvSpPr/>
          <p:nvPr/>
        </p:nvSpPr>
        <p:spPr>
          <a:xfrm>
            <a:off x="136104" y="890801"/>
            <a:ext cx="1728192" cy="216024"/>
          </a:xfrm>
          <a:prstGeom prst="trapezoid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rgbClr val="002060"/>
                </a:solidFill>
              </a:rPr>
              <a:t>SimulinkModel.slx</a:t>
            </a: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208112" y="2301943"/>
            <a:ext cx="704144" cy="511921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ライントレース</a:t>
            </a:r>
            <a:endParaRPr lang="en-US" sz="1000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98" name="Rectangle 297"/>
          <p:cNvSpPr/>
          <p:nvPr/>
        </p:nvSpPr>
        <p:spPr>
          <a:xfrm>
            <a:off x="1031365" y="2301942"/>
            <a:ext cx="693581" cy="511921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バランス制御</a:t>
            </a:r>
            <a:endParaRPr lang="en-US" sz="1000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2046415" y="2304997"/>
            <a:ext cx="761951" cy="511921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山登り</a:t>
            </a:r>
            <a:endParaRPr lang="en-US" sz="1000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2952383" y="2304997"/>
            <a:ext cx="729639" cy="511921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バトル</a:t>
            </a:r>
            <a:r>
              <a:rPr lang="en-US" altLang="ja-JP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altLang="ja-JP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ja-JP" alt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アリーナ</a:t>
            </a:r>
            <a:endParaRPr lang="en-US" sz="1000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311" name="Straight Connector 310"/>
          <p:cNvCxnSpPr>
            <a:stCxn id="288" idx="2"/>
          </p:cNvCxnSpPr>
          <p:nvPr/>
        </p:nvCxnSpPr>
        <p:spPr>
          <a:xfrm>
            <a:off x="3121199" y="1926335"/>
            <a:ext cx="0" cy="190188"/>
          </a:xfrm>
          <a:prstGeom prst="line">
            <a:avLst/>
          </a:prstGeom>
          <a:ln w="12700">
            <a:solidFill>
              <a:srgbClr val="0070C0"/>
            </a:solidFill>
            <a:prstDash val="dash"/>
            <a:headEnd type="non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310" idx="0"/>
          </p:cNvCxnSpPr>
          <p:nvPr/>
        </p:nvCxnSpPr>
        <p:spPr>
          <a:xfrm flipV="1">
            <a:off x="3317203" y="2116523"/>
            <a:ext cx="0" cy="188474"/>
          </a:xfrm>
          <a:prstGeom prst="line">
            <a:avLst/>
          </a:prstGeom>
          <a:ln w="12700">
            <a:solidFill>
              <a:srgbClr val="0070C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>
            <a:off x="525005" y="2116523"/>
            <a:ext cx="2798501" cy="0"/>
          </a:xfrm>
          <a:prstGeom prst="line">
            <a:avLst/>
          </a:prstGeom>
          <a:ln w="12700">
            <a:solidFill>
              <a:srgbClr val="0070C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>
            <a:stCxn id="297" idx="0"/>
          </p:cNvCxnSpPr>
          <p:nvPr/>
        </p:nvCxnSpPr>
        <p:spPr>
          <a:xfrm flipH="1" flipV="1">
            <a:off x="532148" y="2116523"/>
            <a:ext cx="28036" cy="185420"/>
          </a:xfrm>
          <a:prstGeom prst="line">
            <a:avLst/>
          </a:prstGeom>
          <a:ln w="12700">
            <a:solidFill>
              <a:srgbClr val="0070C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>
            <a:stCxn id="298" idx="0"/>
          </p:cNvCxnSpPr>
          <p:nvPr/>
        </p:nvCxnSpPr>
        <p:spPr>
          <a:xfrm flipV="1">
            <a:off x="1378156" y="2116523"/>
            <a:ext cx="0" cy="185419"/>
          </a:xfrm>
          <a:prstGeom prst="line">
            <a:avLst/>
          </a:prstGeom>
          <a:ln w="12700">
            <a:solidFill>
              <a:srgbClr val="0070C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>
            <a:stCxn id="309" idx="0"/>
          </p:cNvCxnSpPr>
          <p:nvPr/>
        </p:nvCxnSpPr>
        <p:spPr>
          <a:xfrm flipH="1" flipV="1">
            <a:off x="2404405" y="2116523"/>
            <a:ext cx="22986" cy="188474"/>
          </a:xfrm>
          <a:prstGeom prst="line">
            <a:avLst/>
          </a:prstGeom>
          <a:ln w="12700">
            <a:solidFill>
              <a:srgbClr val="0070C0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1695870" y="2351095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…</a:t>
            </a:r>
            <a:endParaRPr lang="en-US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39" name="Right Brace 338"/>
          <p:cNvSpPr/>
          <p:nvPr/>
        </p:nvSpPr>
        <p:spPr>
          <a:xfrm rot="5400000">
            <a:off x="1840055" y="1463991"/>
            <a:ext cx="284888" cy="3018811"/>
          </a:xfrm>
          <a:prstGeom prst="rightBrace">
            <a:avLst>
              <a:gd name="adj1" fmla="val 25745"/>
              <a:gd name="adj2" fmla="val 49369"/>
            </a:avLst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TextBox 339"/>
          <p:cNvSpPr txBox="1"/>
          <p:nvPr/>
        </p:nvSpPr>
        <p:spPr>
          <a:xfrm>
            <a:off x="1968703" y="552128"/>
            <a:ext cx="1937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LEGO </a:t>
            </a:r>
            <a:r>
              <a:rPr lang="en-US" altLang="ja-JP" sz="1000" dirty="0" err="1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Mindstorms</a:t>
            </a:r>
            <a:r>
              <a:rPr lang="en-US" altLang="ja-JP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NXT/EV3</a:t>
            </a:r>
          </a:p>
          <a:p>
            <a:pPr algn="ctr"/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上へビルド・ロードされる</a:t>
            </a:r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Simulink</a:t>
            </a:r>
            <a:r>
              <a:rPr lang="en-US" sz="1000" baseline="30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® 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モデル</a:t>
            </a:r>
            <a:endParaRPr lang="en-US" sz="10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343" name="Straight Connector 342"/>
          <p:cNvCxnSpPr>
            <a:stCxn id="278" idx="1"/>
            <a:endCxn id="248" idx="3"/>
          </p:cNvCxnSpPr>
          <p:nvPr/>
        </p:nvCxnSpPr>
        <p:spPr>
          <a:xfrm flipH="1" flipV="1">
            <a:off x="1159988" y="1666442"/>
            <a:ext cx="205740" cy="393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288" idx="1"/>
            <a:endCxn id="278" idx="3"/>
          </p:cNvCxnSpPr>
          <p:nvPr/>
        </p:nvCxnSpPr>
        <p:spPr>
          <a:xfrm flipH="1">
            <a:off x="2373840" y="1670375"/>
            <a:ext cx="24330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/>
          <p:nvPr/>
        </p:nvCxnSpPr>
        <p:spPr>
          <a:xfrm>
            <a:off x="676164" y="1211214"/>
            <a:ext cx="2445035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endCxn id="288" idx="0"/>
          </p:cNvCxnSpPr>
          <p:nvPr/>
        </p:nvCxnSpPr>
        <p:spPr>
          <a:xfrm>
            <a:off x="3121199" y="1211214"/>
            <a:ext cx="0" cy="2032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>
            <a:stCxn id="248" idx="0"/>
          </p:cNvCxnSpPr>
          <p:nvPr/>
        </p:nvCxnSpPr>
        <p:spPr>
          <a:xfrm flipH="1" flipV="1">
            <a:off x="676164" y="1211214"/>
            <a:ext cx="7886" cy="2032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TextBox 359"/>
          <p:cNvSpPr txBox="1"/>
          <p:nvPr/>
        </p:nvSpPr>
        <p:spPr>
          <a:xfrm>
            <a:off x="871423" y="1913817"/>
            <a:ext cx="1937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1160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Utilities in controller</a:t>
            </a:r>
          </a:p>
        </p:txBody>
      </p:sp>
      <p:grpSp>
        <p:nvGrpSpPr>
          <p:cNvPr id="470" name="Group 469"/>
          <p:cNvGrpSpPr/>
          <p:nvPr/>
        </p:nvGrpSpPr>
        <p:grpSpPr>
          <a:xfrm>
            <a:off x="3163384" y="5143890"/>
            <a:ext cx="1398067" cy="995753"/>
            <a:chOff x="4574714" y="3419882"/>
            <a:chExt cx="1398067" cy="995753"/>
          </a:xfrm>
        </p:grpSpPr>
        <p:grpSp>
          <p:nvGrpSpPr>
            <p:cNvPr id="471" name="Group 470"/>
            <p:cNvGrpSpPr/>
            <p:nvPr/>
          </p:nvGrpSpPr>
          <p:grpSpPr>
            <a:xfrm rot="19548300">
              <a:off x="4705708" y="3419882"/>
              <a:ext cx="697067" cy="919841"/>
              <a:chOff x="5998179" y="1710674"/>
              <a:chExt cx="697067" cy="919841"/>
            </a:xfrm>
          </p:grpSpPr>
          <p:pic>
            <p:nvPicPr>
              <p:cNvPr id="476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8179" y="1710674"/>
                <a:ext cx="697067" cy="9198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77" name="Rectangle 476"/>
              <p:cNvSpPr/>
              <p:nvPr/>
            </p:nvSpPr>
            <p:spPr>
              <a:xfrm>
                <a:off x="6226107" y="2337874"/>
                <a:ext cx="63001" cy="6661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72" name="Straight Arrow Connector 471"/>
            <p:cNvCxnSpPr/>
            <p:nvPr/>
          </p:nvCxnSpPr>
          <p:spPr>
            <a:xfrm flipV="1">
              <a:off x="5119423" y="3822392"/>
              <a:ext cx="61055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Arrow Connector 472"/>
            <p:cNvCxnSpPr/>
            <p:nvPr/>
          </p:nvCxnSpPr>
          <p:spPr>
            <a:xfrm flipV="1">
              <a:off x="5119423" y="3443408"/>
              <a:ext cx="610558" cy="3597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4" name="Arc 473"/>
            <p:cNvSpPr/>
            <p:nvPr/>
          </p:nvSpPr>
          <p:spPr>
            <a:xfrm>
              <a:off x="4574714" y="3449872"/>
              <a:ext cx="1023631" cy="965763"/>
            </a:xfrm>
            <a:prstGeom prst="arc">
              <a:avLst>
                <a:gd name="adj1" fmla="val 19122536"/>
                <a:gd name="adj2" fmla="val 20770224"/>
              </a:avLst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5" name="TextBox 474"/>
                <p:cNvSpPr txBox="1"/>
                <p:nvPr/>
              </p:nvSpPr>
              <p:spPr>
                <a:xfrm>
                  <a:off x="5473670" y="3498320"/>
                  <a:ext cx="499111" cy="2855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/>
                          </a:rPr>
                          <m:t>𝜙</m:t>
                        </m:r>
                        <m:r>
                          <a:rPr lang="en-US" sz="1200" b="0" i="1" smtClean="0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/>
                              </a:rPr>
                              <m:t>𝜙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75" name="TextBox 4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670" y="3498320"/>
                  <a:ext cx="499111" cy="28559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4" name="TextBox 62"/>
          <p:cNvSpPr txBox="1">
            <a:spLocks noChangeArrowheads="1"/>
          </p:cNvSpPr>
          <p:nvPr/>
        </p:nvSpPr>
        <p:spPr bwMode="auto">
          <a:xfrm>
            <a:off x="-11426" y="3616881"/>
            <a:ext cx="21298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b="1" dirty="0">
                <a:solidFill>
                  <a:srgbClr val="002060"/>
                </a:solidFill>
                <a:latin typeface="Verdana" pitchFamily="34" charset="0"/>
              </a:rPr>
              <a:t>3</a:t>
            </a:r>
            <a:r>
              <a:rPr lang="en-US" sz="1200" b="1" dirty="0" smtClean="0">
                <a:solidFill>
                  <a:srgbClr val="002060"/>
                </a:solidFill>
                <a:latin typeface="Verdana" pitchFamily="34" charset="0"/>
              </a:rPr>
              <a:t>: </a:t>
            </a:r>
            <a:r>
              <a:rPr lang="ja-JP" altLang="en-US" sz="1200" b="1" dirty="0" smtClean="0">
                <a:solidFill>
                  <a:srgbClr val="002060"/>
                </a:solidFill>
                <a:latin typeface="Verdana" pitchFamily="34" charset="0"/>
              </a:rPr>
              <a:t>状態推定</a:t>
            </a:r>
            <a:endParaRPr lang="en-US" sz="12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grpSp>
        <p:nvGrpSpPr>
          <p:cNvPr id="486" name="Group 485"/>
          <p:cNvGrpSpPr/>
          <p:nvPr/>
        </p:nvGrpSpPr>
        <p:grpSpPr>
          <a:xfrm>
            <a:off x="2143762" y="4324937"/>
            <a:ext cx="1383671" cy="1908450"/>
            <a:chOff x="8594904" y="1450165"/>
            <a:chExt cx="1383671" cy="1908450"/>
          </a:xfrm>
        </p:grpSpPr>
        <p:grpSp>
          <p:nvGrpSpPr>
            <p:cNvPr id="487" name="Group 486"/>
            <p:cNvGrpSpPr/>
            <p:nvPr/>
          </p:nvGrpSpPr>
          <p:grpSpPr>
            <a:xfrm>
              <a:off x="8594904" y="1482207"/>
              <a:ext cx="1383671" cy="1876408"/>
              <a:chOff x="4523849" y="1255104"/>
              <a:chExt cx="1383671" cy="1876408"/>
            </a:xfrm>
          </p:grpSpPr>
          <p:pic>
            <p:nvPicPr>
              <p:cNvPr id="505" name="Picture 2" descr="H:\ETRobocon\main\common\images\mask_icons\bluetooth.png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87" t="27660" r="55815" b="4233"/>
              <a:stretch/>
            </p:blipFill>
            <p:spPr bwMode="auto">
              <a:xfrm rot="20267894">
                <a:off x="4673534" y="1642339"/>
                <a:ext cx="508708" cy="944528"/>
              </a:xfrm>
              <a:prstGeom prst="snip1Rect">
                <a:avLst>
                  <a:gd name="adj" fmla="val 50000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506" name="Straight Arrow Connector 505"/>
              <p:cNvCxnSpPr/>
              <p:nvPr/>
            </p:nvCxnSpPr>
            <p:spPr>
              <a:xfrm flipV="1">
                <a:off x="5103954" y="1255104"/>
                <a:ext cx="0" cy="110811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Arrow Connector 506"/>
              <p:cNvCxnSpPr/>
              <p:nvPr/>
            </p:nvCxnSpPr>
            <p:spPr>
              <a:xfrm flipH="1" flipV="1">
                <a:off x="4631458" y="1255104"/>
                <a:ext cx="434255" cy="10944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8" name="Arc 507"/>
              <p:cNvSpPr/>
              <p:nvPr/>
            </p:nvSpPr>
            <p:spPr>
              <a:xfrm>
                <a:off x="4877785" y="2219808"/>
                <a:ext cx="456747" cy="442916"/>
              </a:xfrm>
              <a:prstGeom prst="arc">
                <a:avLst>
                  <a:gd name="adj1" fmla="val 20590648"/>
                  <a:gd name="adj2" fmla="val 9041632"/>
                </a:avLst>
              </a:prstGeom>
              <a:ln w="127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Arc 508"/>
              <p:cNvSpPr/>
              <p:nvPr/>
            </p:nvSpPr>
            <p:spPr>
              <a:xfrm>
                <a:off x="4523849" y="1485266"/>
                <a:ext cx="1383671" cy="1305449"/>
              </a:xfrm>
              <a:prstGeom prst="arc">
                <a:avLst>
                  <a:gd name="adj1" fmla="val 13801189"/>
                  <a:gd name="adj2" fmla="val 15429993"/>
                </a:avLst>
              </a:prstGeom>
              <a:ln w="127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0" name="TextBox 509"/>
                  <p:cNvSpPr txBox="1"/>
                  <p:nvPr/>
                </p:nvSpPr>
                <p:spPr>
                  <a:xfrm>
                    <a:off x="4714956" y="2554751"/>
                    <a:ext cx="1090362" cy="5767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/>
                            </a:rPr>
                            <m:t>𝜃</m:t>
                          </m:r>
                          <m:r>
                            <a:rPr lang="en-US" sz="1200" b="0" i="1" smtClean="0"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1200" b="0" i="1" smtClean="0"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̈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1200" b="0" i="1" smtClean="0">
                              <a:latin typeface="Cambria Math"/>
                            </a:rPr>
                            <m:t>,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</m:nary>
                          <m:r>
                            <a:rPr lang="en-US" sz="1200" b="0" i="1" smtClean="0">
                              <a:latin typeface="Cambria Math"/>
                            </a:rPr>
                            <m:t>𝑑𝑡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510" name="TextBox 5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4956" y="2554751"/>
                    <a:ext cx="1090362" cy="576761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9497" t="-124211" r="-49721" b="-174737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4" name="TextBox 503"/>
                <p:cNvSpPr txBox="1"/>
                <p:nvPr/>
              </p:nvSpPr>
              <p:spPr>
                <a:xfrm>
                  <a:off x="8692538" y="1450165"/>
                  <a:ext cx="593527" cy="2596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/>
                          </a:rPr>
                          <m:t>𝜓</m:t>
                        </m:r>
                        <m:r>
                          <a:rPr lang="en-US" sz="1200" b="0" i="1" smtClean="0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/>
                              </a:rPr>
                              <m:t>𝜓</m:t>
                            </m:r>
                            <m:r>
                              <m:rPr>
                                <m:nor/>
                              </m:rPr>
                              <a:rPr lang="en-US" sz="1200" dirty="0"/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4" name="TextBox 5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2538" y="1450165"/>
                  <a:ext cx="593527" cy="25962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860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1" name="TextBox 510"/>
          <p:cNvSpPr txBox="1"/>
          <p:nvPr/>
        </p:nvSpPr>
        <p:spPr>
          <a:xfrm>
            <a:off x="2319835" y="6101003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Side view</a:t>
            </a:r>
            <a:endParaRPr lang="en-US" sz="1000" b="1" dirty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12" name="TextBox 511"/>
          <p:cNvSpPr txBox="1"/>
          <p:nvPr/>
        </p:nvSpPr>
        <p:spPr>
          <a:xfrm>
            <a:off x="3447080" y="6101470"/>
            <a:ext cx="8306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Top view</a:t>
            </a:r>
            <a:endParaRPr lang="en-US" sz="1000" b="1" dirty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13" name="TextBox 512"/>
          <p:cNvSpPr txBox="1"/>
          <p:nvPr/>
        </p:nvSpPr>
        <p:spPr>
          <a:xfrm>
            <a:off x="117540" y="3914162"/>
            <a:ext cx="421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センサ値から状態値を導出、状態値はバランス制御とライントレースに使用します。</a:t>
            </a:r>
            <a:endParaRPr lang="en-US" sz="10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4" name="TextBox 513"/>
              <p:cNvSpPr txBox="1"/>
              <p:nvPr/>
            </p:nvSpPr>
            <p:spPr>
              <a:xfrm>
                <a:off x="2244399" y="7995585"/>
                <a:ext cx="2271520" cy="453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" b="1" dirty="0" smtClean="0">
                    <a:solidFill>
                      <a:srgbClr val="002060"/>
                    </a:solidFill>
                  </a:rPr>
                  <a:t>回転角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2060"/>
                        </a:solidFill>
                        <a:latin typeface="Cambria Math"/>
                      </a:rPr>
                      <m:t>𝜽</m:t>
                    </m:r>
                  </m:oMath>
                </a14:m>
                <a:r>
                  <a:rPr lang="en-US" sz="10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  </a:t>
                </a:r>
                <a:br>
                  <a:rPr lang="en-US" sz="10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</a:br>
                <a:r>
                  <a:rPr lang="ja-JP" altLang="en-US" sz="10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旋回角</a:t>
                </a:r>
                <a:r>
                  <a:rPr lang="en-US" sz="10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2060"/>
                        </a:solidFill>
                        <a:latin typeface="Cambria Math"/>
                        <a:ea typeface="Verdana" pitchFamily="34" charset="0"/>
                        <a:cs typeface="Verdana" pitchFamily="34" charset="0"/>
                      </a:rPr>
                      <m:t>𝝓</m:t>
                    </m:r>
                  </m:oMath>
                </a14:m>
                <a:r>
                  <a:rPr lang="en-US" sz="10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 :</a:t>
                </a:r>
                <a:endParaRPr lang="en-US" sz="1000" dirty="0">
                  <a:solidFill>
                    <a:schemeClr val="accent6">
                      <a:lumMod val="75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514" name="TextBox 5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399" y="7995585"/>
                <a:ext cx="2271520" cy="453201"/>
              </a:xfrm>
              <a:prstGeom prst="rect">
                <a:avLst/>
              </a:prstGeom>
              <a:blipFill rotWithShape="0">
                <a:blip r:embed="rId11"/>
                <a:stretch>
                  <a:fillRect t="-1351" b="-54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5" name="TextBox 514"/>
              <p:cNvSpPr txBox="1"/>
              <p:nvPr/>
            </p:nvSpPr>
            <p:spPr>
              <a:xfrm>
                <a:off x="2587116" y="8386008"/>
                <a:ext cx="1548501" cy="438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/>
                        </a:rPr>
                        <m:t>𝜃</m:t>
                      </m:r>
                      <m:r>
                        <a:rPr lang="en-US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/>
                        </a:rPr>
                        <m:t>+</m:t>
                      </m:r>
                      <m:r>
                        <a:rPr lang="en-US" sz="1200" b="0" i="1" smtClean="0">
                          <a:latin typeface="Cambria Math"/>
                        </a:rPr>
                        <m:t>𝜓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5" name="TextBox 5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116" y="8386008"/>
                <a:ext cx="1548501" cy="43800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6" name="TextBox 515"/>
              <p:cNvSpPr txBox="1"/>
              <p:nvPr/>
            </p:nvSpPr>
            <p:spPr>
              <a:xfrm>
                <a:off x="2683039" y="8785324"/>
                <a:ext cx="1339021" cy="437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/>
                        </a:rPr>
                        <m:t>𝜙</m:t>
                      </m:r>
                      <m:r>
                        <a:rPr lang="en-US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/>
                            </a:rPr>
                            <m:t>𝑅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/>
                            </a:rPr>
                            <m:t>𝑊</m:t>
                          </m:r>
                        </m:den>
                      </m:f>
                      <m:r>
                        <a:rPr lang="en-US" sz="12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n-US" sz="12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/>
                            </a:rPr>
                            <m:t>𝐿</m:t>
                          </m:r>
                        </m:sub>
                      </m:sSub>
                      <m:r>
                        <a:rPr lang="en-US" sz="1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6" name="TextBox 5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39" y="8785324"/>
                <a:ext cx="1339021" cy="437812"/>
              </a:xfrm>
              <a:prstGeom prst="rect">
                <a:avLst/>
              </a:prstGeom>
              <a:blipFill rotWithShape="0">
                <a:blip r:embed="rId13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7" name="TextBox 516"/>
          <p:cNvSpPr txBox="1"/>
          <p:nvPr/>
        </p:nvSpPr>
        <p:spPr>
          <a:xfrm>
            <a:off x="18093" y="9180200"/>
            <a:ext cx="3362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全ての状態推定積分動作は、コントローラからのフラグによって </a:t>
            </a:r>
            <a:r>
              <a:rPr lang="en-US" altLang="ja-JP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 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初期化します。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518" name="Straight Connector 517"/>
          <p:cNvCxnSpPr/>
          <p:nvPr/>
        </p:nvCxnSpPr>
        <p:spPr>
          <a:xfrm>
            <a:off x="4522783" y="3626406"/>
            <a:ext cx="0" cy="5978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9" name="TextBox 518"/>
              <p:cNvSpPr txBox="1"/>
              <p:nvPr/>
            </p:nvSpPr>
            <p:spPr>
              <a:xfrm>
                <a:off x="128176" y="4344251"/>
                <a:ext cx="1946416" cy="407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GYRO READINGS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Verdana" pitchFamily="34" charset="0"/>
                            <a:cs typeface="Verdana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Verdana" pitchFamily="34" charset="0"/>
                                <a:cs typeface="Verdana" pitchFamily="34" charset="0"/>
                              </a:rPr>
                            </m:ctrlPr>
                          </m:accPr>
                          <m:e>
                            <m:r>
                              <a:rPr lang="en-US" sz="1000" b="1" i="1">
                                <a:solidFill>
                                  <a:srgbClr val="002060"/>
                                </a:solidFill>
                                <a:latin typeface="Cambria Math"/>
                                <a:ea typeface="Verdana" pitchFamily="34" charset="0"/>
                                <a:cs typeface="Verdana" pitchFamily="34" charset="0"/>
                              </a:rPr>
                              <m:t>𝝍</m:t>
                            </m:r>
                          </m:e>
                        </m:acc>
                      </m:e>
                      <m:sub>
                        <m:r>
                          <a:rPr lang="en-US" sz="1000" b="1" i="1">
                            <a:solidFill>
                              <a:srgbClr val="002060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  <m:t>𝑮𝒀𝑹𝑶</m:t>
                        </m:r>
                      </m:sub>
                    </m:sSub>
                  </m:oMath>
                </a14:m>
                <a:r>
                  <a:rPr lang="en-US" sz="1000" b="1" i="1" dirty="0" smtClean="0">
                    <a:solidFill>
                      <a:srgbClr val="002060"/>
                    </a:solidFill>
                    <a:latin typeface="Cambria Math"/>
                  </a:rPr>
                  <a:t> </a:t>
                </a:r>
                <a:r>
                  <a:rPr lang="en-US" sz="1000" dirty="0" smtClean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= </a:t>
                </a:r>
                <a:r>
                  <a:rPr lang="ja-JP" altLang="en-US" sz="1000" dirty="0" smtClean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走行体の傾斜角速度</a:t>
                </a:r>
                <a:endParaRPr lang="en-US" sz="1000" dirty="0" smtClean="0">
                  <a:solidFill>
                    <a:schemeClr val="accent6">
                      <a:lumMod val="75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519" name="TextBox 5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76" y="4344251"/>
                <a:ext cx="1946416" cy="407869"/>
              </a:xfrm>
              <a:prstGeom prst="rect">
                <a:avLst/>
              </a:prstGeom>
              <a:blipFill rotWithShape="0">
                <a:blip r:embed="rId14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0" name="Rectangle 519"/>
          <p:cNvSpPr/>
          <p:nvPr/>
        </p:nvSpPr>
        <p:spPr>
          <a:xfrm>
            <a:off x="188356" y="5664004"/>
            <a:ext cx="773191" cy="504056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Gyro</a:t>
            </a:r>
            <a:r>
              <a:rPr lang="ja-JP" alt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センサー値</a:t>
            </a:r>
            <a:r>
              <a:rPr lang="en-US" altLang="ja-JP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Read</a:t>
            </a:r>
            <a:endParaRPr lang="en-US" sz="1000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21" name="Rectangle 520"/>
          <p:cNvSpPr/>
          <p:nvPr/>
        </p:nvSpPr>
        <p:spPr>
          <a:xfrm>
            <a:off x="1057863" y="5664004"/>
            <a:ext cx="786661" cy="504056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Encoder</a:t>
            </a:r>
            <a:r>
              <a:rPr lang="ja-JP" alt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値 </a:t>
            </a:r>
            <a:r>
              <a:rPr lang="en-US" altLang="ja-JP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Read</a:t>
            </a:r>
            <a:endParaRPr lang="en-US" sz="1000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522" name="Curved Connector 521"/>
          <p:cNvCxnSpPr>
            <a:endCxn id="521" idx="0"/>
          </p:cNvCxnSpPr>
          <p:nvPr/>
        </p:nvCxnSpPr>
        <p:spPr>
          <a:xfrm rot="5400000">
            <a:off x="1284010" y="5496818"/>
            <a:ext cx="334370" cy="2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Curved Connector 522"/>
          <p:cNvCxnSpPr/>
          <p:nvPr/>
        </p:nvCxnSpPr>
        <p:spPr>
          <a:xfrm rot="5400000">
            <a:off x="-133933" y="5197896"/>
            <a:ext cx="917151" cy="0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4" name="Rectangle 523"/>
              <p:cNvSpPr/>
              <p:nvPr/>
            </p:nvSpPr>
            <p:spPr>
              <a:xfrm>
                <a:off x="136590" y="6488649"/>
                <a:ext cx="880794" cy="504056"/>
              </a:xfrm>
              <a:prstGeom prst="rect">
                <a:avLst/>
              </a:prstGeom>
              <a:noFill/>
              <a:ln w="127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000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フィルタリングと</a:t>
                </a:r>
                <a:endParaRPr lang="en-US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>
                          <a:solidFill>
                            <a:srgbClr val="002060"/>
                          </a:solidFill>
                          <a:latin typeface="Cambria Math"/>
                          <a:ea typeface="Verdana" pitchFamily="34" charset="0"/>
                          <a:cs typeface="Verdana" pitchFamily="34" charset="0"/>
                        </a:rPr>
                        <m:t>𝝍</m:t>
                      </m:r>
                      <m:r>
                        <a:rPr lang="en-US" sz="1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 </m:t>
                      </m:r>
                      <m:r>
                        <a:rPr lang="ja-JP" altLang="en-US" sz="10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の計算</m:t>
                      </m:r>
                    </m:oMath>
                  </m:oMathPara>
                </a14:m>
                <a:endParaRPr lang="en-US" sz="1000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524" name="Rectangle 5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90" y="6488649"/>
                <a:ext cx="880794" cy="504056"/>
              </a:xfrm>
              <a:prstGeom prst="rect">
                <a:avLst/>
              </a:prstGeom>
              <a:blipFill rotWithShape="0">
                <a:blip r:embed="rId15"/>
                <a:stretch>
                  <a:fillRect t="-1176" b="-4706"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5" name="Curved Connector 524"/>
          <p:cNvCxnSpPr>
            <a:stCxn id="520" idx="2"/>
            <a:endCxn id="524" idx="0"/>
          </p:cNvCxnSpPr>
          <p:nvPr/>
        </p:nvCxnSpPr>
        <p:spPr>
          <a:xfrm rot="16200000" flipH="1">
            <a:off x="415675" y="6327336"/>
            <a:ext cx="320589" cy="2035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6" name="Rectangle 525"/>
              <p:cNvSpPr/>
              <p:nvPr/>
            </p:nvSpPr>
            <p:spPr>
              <a:xfrm>
                <a:off x="1060097" y="7065239"/>
                <a:ext cx="786661" cy="504056"/>
              </a:xfrm>
              <a:prstGeom prst="rect">
                <a:avLst/>
              </a:prstGeom>
              <a:noFill/>
              <a:ln w="127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i="1" dirty="0" smtClean="0">
                    <a:solidFill>
                      <a:srgbClr val="002060"/>
                    </a:solidFill>
                    <a:latin typeface="Cambria Math"/>
                  </a:rPr>
                  <a:t/>
                </a:r>
                <a:br>
                  <a:rPr lang="en-US" sz="1000" b="1" i="1" dirty="0" smtClean="0">
                    <a:solidFill>
                      <a:srgbClr val="002060"/>
                    </a:solidFill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𝜽</m:t>
                      </m:r>
                      <m:r>
                        <m:rPr>
                          <m:nor/>
                        </m:rPr>
                        <a:rPr lang="en-US" sz="1000" b="1" dirty="0">
                          <a:solidFill>
                            <a:srgbClr val="00206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m:t> </m:t>
                      </m:r>
                      <m:r>
                        <a:rPr lang="ja-JP" altLang="en-US" sz="10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、</m:t>
                      </m:r>
                      <m:r>
                        <m:rPr>
                          <m:nor/>
                        </m:rPr>
                        <a:rPr lang="en-US" sz="1000" b="1" dirty="0">
                          <a:solidFill>
                            <a:srgbClr val="002060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m:t> </m:t>
                      </m:r>
                      <m:r>
                        <a:rPr lang="en-US" sz="1000" b="1" i="1">
                          <a:solidFill>
                            <a:srgbClr val="002060"/>
                          </a:solidFill>
                          <a:latin typeface="Cambria Math"/>
                          <a:ea typeface="Verdana" pitchFamily="34" charset="0"/>
                          <a:cs typeface="Verdana" pitchFamily="34" charset="0"/>
                        </a:rPr>
                        <m:t>𝝓</m:t>
                      </m:r>
                    </m:oMath>
                  </m:oMathPara>
                </a14:m>
                <a:endParaRPr lang="en-US" sz="1000" b="1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  <a:p>
                <a:pPr algn="ctr"/>
                <a:r>
                  <a:rPr lang="ja-JP" altLang="en-US" sz="1000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の計算</a:t>
                </a:r>
                <a:r>
                  <a:rPr lang="en-US" sz="1000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/>
                </a:r>
                <a:br>
                  <a:rPr lang="en-US" sz="1000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</a:br>
                <a:endParaRPr lang="en-US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526" name="Rectangle 5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097" y="7065239"/>
                <a:ext cx="786661" cy="50405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7" name="Curved Connector 526"/>
          <p:cNvCxnSpPr>
            <a:endCxn id="526" idx="1"/>
          </p:cNvCxnSpPr>
          <p:nvPr/>
        </p:nvCxnSpPr>
        <p:spPr>
          <a:xfrm flipV="1">
            <a:off x="583339" y="7317267"/>
            <a:ext cx="476758" cy="2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Curved Connector 527"/>
          <p:cNvCxnSpPr>
            <a:stCxn id="521" idx="2"/>
            <a:endCxn id="526" idx="0"/>
          </p:cNvCxnSpPr>
          <p:nvPr/>
        </p:nvCxnSpPr>
        <p:spPr>
          <a:xfrm rot="16200000" flipH="1">
            <a:off x="1003722" y="6615532"/>
            <a:ext cx="897179" cy="2234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Curved Connector 528"/>
          <p:cNvCxnSpPr>
            <a:stCxn id="524" idx="2"/>
          </p:cNvCxnSpPr>
          <p:nvPr/>
        </p:nvCxnSpPr>
        <p:spPr>
          <a:xfrm rot="5400000">
            <a:off x="121623" y="7448069"/>
            <a:ext cx="910729" cy="0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0" name="Rectangle 529"/>
          <p:cNvSpPr/>
          <p:nvPr/>
        </p:nvSpPr>
        <p:spPr>
          <a:xfrm>
            <a:off x="282343" y="7903432"/>
            <a:ext cx="1714284" cy="431302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他の状態値の計算</a:t>
            </a:r>
            <a:endParaRPr lang="en-US" sz="1000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531" name="Curved Connector 530"/>
          <p:cNvCxnSpPr>
            <a:stCxn id="530" idx="2"/>
          </p:cNvCxnSpPr>
          <p:nvPr/>
        </p:nvCxnSpPr>
        <p:spPr>
          <a:xfrm rot="16200000" flipH="1">
            <a:off x="1001501" y="8472717"/>
            <a:ext cx="275969" cy="0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Rectangle 531"/>
              <p:cNvSpPr/>
              <p:nvPr/>
            </p:nvSpPr>
            <p:spPr>
              <a:xfrm>
                <a:off x="89720" y="6190313"/>
                <a:ext cx="590738" cy="253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0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Verdana" pitchFamily="34" charset="0"/>
                                  <a:cs typeface="Verdana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Verdana" pitchFamily="34" charset="0"/>
                                  <a:cs typeface="Verdana" pitchFamily="34" charset="0"/>
                                </a:rPr>
                                <m:t>𝝍</m:t>
                              </m:r>
                            </m:e>
                          </m:acc>
                        </m:e>
                        <m:sub>
                          <m:r>
                            <a:rPr lang="en-US" sz="1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Verdana" pitchFamily="34" charset="0"/>
                              <a:cs typeface="Verdana" pitchFamily="34" charset="0"/>
                            </a:rPr>
                            <m:t>𝑮𝒀𝑹𝑶</m:t>
                          </m:r>
                        </m:sub>
                      </m:sSub>
                    </m:oMath>
                  </m:oMathPara>
                </a14:m>
                <a:endParaRPr lang="en-US" sz="1000" dirty="0">
                  <a:solidFill>
                    <a:schemeClr val="accent6">
                      <a:lumMod val="75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532" name="Rectangle 5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0" y="6190313"/>
                <a:ext cx="590738" cy="253980"/>
              </a:xfrm>
              <a:prstGeom prst="rect">
                <a:avLst/>
              </a:prstGeom>
              <a:blipFill rotWithShape="0">
                <a:blip r:embed="rId17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3" name="Rectangle 532"/>
              <p:cNvSpPr/>
              <p:nvPr/>
            </p:nvSpPr>
            <p:spPr>
              <a:xfrm>
                <a:off x="997439" y="6198072"/>
                <a:ext cx="56451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Verdana" pitchFamily="34" charset="0"/>
                              <a:cs typeface="Verdana" pitchFamily="34" charset="0"/>
                            </a:rPr>
                            <m:t>𝜽</m:t>
                          </m:r>
                        </m:e>
                        <m:sub>
                          <m:r>
                            <a:rPr lang="en-US" sz="1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Verdana" pitchFamily="34" charset="0"/>
                              <a:cs typeface="Verdana" pitchFamily="34" charset="0"/>
                            </a:rPr>
                            <m:t>𝑳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Verdana" pitchFamily="34" charset="0"/>
                          <a:cs typeface="Verdana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Verdana" pitchFamily="34" charset="0"/>
                              <a:cs typeface="Verdana" pitchFamily="34" charset="0"/>
                            </a:rPr>
                            <m:t>𝜽</m:t>
                          </m:r>
                        </m:e>
                        <m:sub>
                          <m:r>
                            <a:rPr lang="en-US" sz="1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Verdana" pitchFamily="34" charset="0"/>
                              <a:cs typeface="Verdana" pitchFamily="34" charset="0"/>
                            </a:rPr>
                            <m:t>𝑹</m:t>
                          </m:r>
                        </m:sub>
                      </m:sSub>
                    </m:oMath>
                  </m:oMathPara>
                </a14:m>
                <a:endParaRPr lang="en-US" sz="1000" b="1" dirty="0">
                  <a:solidFill>
                    <a:schemeClr val="accent6">
                      <a:lumMod val="75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533" name="Rectangle 5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439" y="6198072"/>
                <a:ext cx="564514" cy="246221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4" name="Rectangle 533"/>
              <p:cNvSpPr/>
              <p:nvPr/>
            </p:nvSpPr>
            <p:spPr>
              <a:xfrm>
                <a:off x="155643" y="7009938"/>
                <a:ext cx="473719" cy="253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Verdana" pitchFamily="34" charset="0"/>
                          <a:cs typeface="Verdana" pitchFamily="34" charset="0"/>
                        </a:rPr>
                        <m:t>𝝍</m:t>
                      </m:r>
                      <m:r>
                        <a:rPr lang="en-US" sz="1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Verdana" pitchFamily="34" charset="0"/>
                          <a:cs typeface="Verdana" pitchFamily="34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en-US" sz="10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accPr>
                        <m:e>
                          <m:r>
                            <a:rPr lang="en-US" sz="10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Verdana" pitchFamily="34" charset="0"/>
                              <a:cs typeface="Verdana" pitchFamily="34" charset="0"/>
                            </a:rPr>
                            <m:t>𝝍</m:t>
                          </m:r>
                        </m:e>
                      </m:acc>
                    </m:oMath>
                  </m:oMathPara>
                </a14:m>
                <a:endParaRPr lang="en-US" sz="1000" b="1" dirty="0">
                  <a:solidFill>
                    <a:schemeClr val="accent6">
                      <a:lumMod val="75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534" name="Rectangle 5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3" y="7009938"/>
                <a:ext cx="473719" cy="253980"/>
              </a:xfrm>
              <a:prstGeom prst="rect">
                <a:avLst/>
              </a:prstGeom>
              <a:blipFill rotWithShape="0">
                <a:blip r:embed="rId19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5" name="Curved Connector 534"/>
          <p:cNvCxnSpPr>
            <a:stCxn id="526" idx="2"/>
          </p:cNvCxnSpPr>
          <p:nvPr/>
        </p:nvCxnSpPr>
        <p:spPr>
          <a:xfrm rot="5400000">
            <a:off x="1285243" y="7735248"/>
            <a:ext cx="334139" cy="2233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6" name="Rectangle 535"/>
              <p:cNvSpPr/>
              <p:nvPr/>
            </p:nvSpPr>
            <p:spPr>
              <a:xfrm>
                <a:off x="1021464" y="7613252"/>
                <a:ext cx="45288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Verdana" pitchFamily="34" charset="0"/>
                          <a:cs typeface="Verdana" pitchFamily="34" charset="0"/>
                        </a:rPr>
                        <m:t>𝜽</m:t>
                      </m:r>
                      <m:r>
                        <a:rPr lang="en-US" sz="1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Verdana" pitchFamily="34" charset="0"/>
                          <a:cs typeface="Verdana" pitchFamily="34" charset="0"/>
                        </a:rPr>
                        <m:t>,</m:t>
                      </m:r>
                      <m:r>
                        <a:rPr lang="en-US" sz="1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Verdana" pitchFamily="34" charset="0"/>
                          <a:cs typeface="Verdana" pitchFamily="34" charset="0"/>
                        </a:rPr>
                        <m:t>𝝓</m:t>
                      </m:r>
                    </m:oMath>
                  </m:oMathPara>
                </a14:m>
                <a:endParaRPr lang="en-US" sz="1000" b="1" dirty="0">
                  <a:solidFill>
                    <a:schemeClr val="accent6">
                      <a:lumMod val="75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536" name="Rectangle 5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64" y="7613252"/>
                <a:ext cx="452881" cy="246221"/>
              </a:xfrm>
              <a:prstGeom prst="rect">
                <a:avLst/>
              </a:prstGeom>
              <a:blipFill rotWithShape="0">
                <a:blip r:embed="rId20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7" name="Rectangle 536"/>
              <p:cNvSpPr/>
              <p:nvPr/>
            </p:nvSpPr>
            <p:spPr>
              <a:xfrm>
                <a:off x="378460" y="8574888"/>
                <a:ext cx="1519412" cy="6499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ja-JP" altLang="en-US" sz="1000" dirty="0" smtClean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状態値</a:t>
                </a:r>
                <a:r>
                  <a:rPr lang="en-US" sz="1000" dirty="0" smtClean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Verdana" pitchFamily="34" charset="0"/>
                          <a:cs typeface="Verdana" pitchFamily="34" charset="0"/>
                        </a:rPr>
                        <m:t>𝝍</m:t>
                      </m:r>
                      <m:r>
                        <a:rPr lang="en-US" sz="1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Verdana" pitchFamily="34" charset="0"/>
                          <a:cs typeface="Verdana" pitchFamily="34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en-US" sz="10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itchFamily="34" charset="0"/>
                              <a:cs typeface="Verdana" pitchFamily="34" charset="0"/>
                            </a:rPr>
                          </m:ctrlPr>
                        </m:accPr>
                        <m:e>
                          <m:r>
                            <a:rPr lang="en-US" sz="10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  <a:ea typeface="Verdana" pitchFamily="34" charset="0"/>
                              <a:cs typeface="Verdana" pitchFamily="34" charset="0"/>
                            </a:rPr>
                            <m:t>𝝍</m:t>
                          </m:r>
                        </m:e>
                      </m:acc>
                      <m:r>
                        <a:rPr lang="en-US" sz="1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Verdana" pitchFamily="34" charset="0"/>
                          <a:cs typeface="Verdana" pitchFamily="34" charset="0"/>
                        </a:rPr>
                        <m:t>,</m:t>
                      </m:r>
                      <m:r>
                        <a:rPr lang="en-US" sz="1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Verdana" pitchFamily="34" charset="0"/>
                          <a:cs typeface="Verdana" pitchFamily="34" charset="0"/>
                        </a:rPr>
                        <m:t>𝜽</m:t>
                      </m:r>
                      <m:r>
                        <a:rPr lang="en-US" sz="1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Verdana" pitchFamily="34" charset="0"/>
                          <a:cs typeface="Verdana" pitchFamily="34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en-US" sz="10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𝜽</m:t>
                          </m:r>
                        </m:e>
                      </m:acc>
                      <m:r>
                        <a:rPr lang="en-US" sz="10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,</m:t>
                      </m:r>
                      <m:acc>
                        <m:accPr>
                          <m:chr m:val="̈"/>
                          <m:ctrlPr>
                            <a:rPr lang="en-US" sz="10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𝜽</m:t>
                          </m:r>
                        </m:e>
                      </m:acc>
                      <m:r>
                        <a:rPr lang="en-US" sz="10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,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0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0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𝜽</m:t>
                          </m:r>
                        </m:e>
                      </m:nary>
                      <m:r>
                        <a:rPr lang="en-US" sz="10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𝒅𝒕</m:t>
                      </m:r>
                      <m:r>
                        <a:rPr lang="en-US" sz="1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,</m:t>
                      </m:r>
                      <m:r>
                        <a:rPr lang="en-US" sz="1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  <a:ea typeface="Verdana" pitchFamily="34" charset="0"/>
                          <a:cs typeface="Verdana" pitchFamily="34" charset="0"/>
                        </a:rPr>
                        <m:t>𝝓</m:t>
                      </m:r>
                      <m:r>
                        <a:rPr lang="en-US" sz="10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en-US" sz="10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𝝓</m:t>
                          </m:r>
                        </m:e>
                      </m:acc>
                    </m:oMath>
                  </m:oMathPara>
                </a14:m>
                <a:endParaRPr lang="en-US" sz="1000" b="1" dirty="0">
                  <a:solidFill>
                    <a:schemeClr val="accent6">
                      <a:lumMod val="75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537" name="Rectangle 5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60" y="8574888"/>
                <a:ext cx="1519412" cy="649922"/>
              </a:xfrm>
              <a:prstGeom prst="rect">
                <a:avLst/>
              </a:prstGeom>
              <a:blipFill rotWithShape="0">
                <a:blip r:embed="rId21"/>
                <a:stretch>
                  <a:fillRect t="-70755" r="-10442" b="-1339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8" name="TextBox 537"/>
              <p:cNvSpPr txBox="1"/>
              <p:nvPr/>
            </p:nvSpPr>
            <p:spPr>
              <a:xfrm>
                <a:off x="2240764" y="6388865"/>
                <a:ext cx="2105182" cy="620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0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傾斜</a:t>
                </a:r>
                <a:r>
                  <a:rPr lang="ja-JP" altLang="en-US" sz="10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角</a:t>
                </a:r>
                <a14:m>
                  <m:oMath xmlns:m="http://schemas.openxmlformats.org/officeDocument/2006/math">
                    <m:r>
                      <a:rPr lang="en-US" altLang="ja-JP" sz="10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 </m:t>
                    </m:r>
                    <m:r>
                      <a:rPr lang="en-US" sz="1200" b="1" i="1" smtClean="0">
                        <a:solidFill>
                          <a:srgbClr val="002060"/>
                        </a:solidFill>
                        <a:latin typeface="Cambria Math"/>
                        <a:ea typeface="Verdana" pitchFamily="34" charset="0"/>
                        <a:cs typeface="Verdana" pitchFamily="34" charset="0"/>
                      </a:rPr>
                      <m:t>𝝍</m:t>
                    </m:r>
                  </m:oMath>
                </a14:m>
                <a:r>
                  <a:rPr lang="en-US" sz="10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 :</a:t>
                </a:r>
                <a:r>
                  <a:rPr lang="en-US" sz="1000" b="0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/>
                </a:r>
                <a:br>
                  <a:rPr lang="en-US" sz="1000" b="0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Verdana" pitchFamily="34" charset="0"/>
                            <a:cs typeface="Verdana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Verdana" pitchFamily="34" charset="0"/>
                                <a:cs typeface="Verdana" pitchFamily="34" charset="0"/>
                              </a:rPr>
                            </m:ctrlPr>
                          </m:accPr>
                          <m:e>
                            <m:r>
                              <a:rPr lang="en-US" sz="1200" b="1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Verdana" pitchFamily="34" charset="0"/>
                                <a:cs typeface="Verdana" pitchFamily="34" charset="0"/>
                              </a:rPr>
                              <m:t>𝝍</m:t>
                            </m:r>
                          </m:e>
                        </m:acc>
                      </m:e>
                      <m:sub>
                        <m:r>
                          <a:rPr lang="en-US" sz="1200" b="1" i="1" smtClean="0">
                            <a:solidFill>
                              <a:srgbClr val="002060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  <m:t>𝑮𝒀𝑹𝑶</m:t>
                        </m:r>
                      </m:sub>
                    </m:sSub>
                  </m:oMath>
                </a14:m>
                <a:r>
                  <a:rPr lang="en-US" altLang="ja-JP" sz="1200" dirty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 </a:t>
                </a:r>
                <a:r>
                  <a:rPr lang="ja-JP" altLang="en-US" sz="1000" dirty="0" smtClean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の積分値に対してローパスフィルタ処理</a:t>
                </a:r>
                <a:endParaRPr lang="en-US" sz="1000" dirty="0">
                  <a:solidFill>
                    <a:schemeClr val="accent6">
                      <a:lumMod val="75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538" name="TextBox 5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764" y="6388865"/>
                <a:ext cx="2105182" cy="620683"/>
              </a:xfrm>
              <a:prstGeom prst="rect">
                <a:avLst/>
              </a:prstGeom>
              <a:blipFill rotWithShape="0">
                <a:blip r:embed="rId22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9" name="Picture 6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26" y="7051189"/>
            <a:ext cx="1756342" cy="86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0" name="TextBox 539"/>
              <p:cNvSpPr txBox="1"/>
              <p:nvPr/>
            </p:nvSpPr>
            <p:spPr>
              <a:xfrm>
                <a:off x="458118" y="4812817"/>
                <a:ext cx="194641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ENCODER READINGS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𝜽</m:t>
                        </m:r>
                      </m:e>
                      <m:sub>
                        <m:r>
                          <a:rPr lang="en-US" sz="10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US" sz="10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 </a:t>
                </a:r>
                <a:r>
                  <a:rPr lang="en-US" sz="1000" dirty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= </a:t>
                </a:r>
                <a:r>
                  <a:rPr lang="ja-JP" altLang="en-US" sz="1000" dirty="0" smtClean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左モータの回転角</a:t>
                </a:r>
                <a:r>
                  <a:rPr lang="en-US" sz="1000" dirty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/>
                </a:r>
                <a:br>
                  <a:rPr lang="en-US" sz="1000" dirty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𝜽</m:t>
                        </m:r>
                      </m:e>
                      <m:sub>
                        <m:r>
                          <a:rPr lang="en-US" sz="10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sz="10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 </a:t>
                </a:r>
                <a:r>
                  <a:rPr lang="en-US" sz="1000" dirty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= </a:t>
                </a:r>
                <a:r>
                  <a:rPr lang="ja-JP" altLang="en-US" sz="1000" dirty="0" smtClean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右モータの回転角</a:t>
                </a:r>
                <a:endParaRPr lang="en-US" sz="1000" dirty="0">
                  <a:solidFill>
                    <a:schemeClr val="accent6">
                      <a:lumMod val="75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540" name="TextBox 5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18" y="4812817"/>
                <a:ext cx="1946416" cy="553998"/>
              </a:xfrm>
              <a:prstGeom prst="rect">
                <a:avLst/>
              </a:prstGeom>
              <a:blipFill rotWithShape="0">
                <a:blip r:embed="rId2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2" name="Straight Connector 541"/>
          <p:cNvCxnSpPr/>
          <p:nvPr/>
        </p:nvCxnSpPr>
        <p:spPr>
          <a:xfrm>
            <a:off x="4516159" y="6681223"/>
            <a:ext cx="55717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" name="TextBox 62"/>
          <p:cNvSpPr txBox="1">
            <a:spLocks noChangeArrowheads="1"/>
          </p:cNvSpPr>
          <p:nvPr/>
        </p:nvSpPr>
        <p:spPr bwMode="auto">
          <a:xfrm>
            <a:off x="4526792" y="6705360"/>
            <a:ext cx="21298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b="1" dirty="0">
                <a:solidFill>
                  <a:srgbClr val="002060"/>
                </a:solidFill>
                <a:latin typeface="Verdana" pitchFamily="34" charset="0"/>
              </a:rPr>
              <a:t>5</a:t>
            </a:r>
            <a:r>
              <a:rPr lang="en-US" sz="1200" b="1" dirty="0" smtClean="0">
                <a:solidFill>
                  <a:srgbClr val="002060"/>
                </a:solidFill>
                <a:latin typeface="Verdana" pitchFamily="34" charset="0"/>
              </a:rPr>
              <a:t>: </a:t>
            </a:r>
            <a:r>
              <a:rPr lang="ja-JP" altLang="en-US" sz="1200" b="1" dirty="0" smtClean="0">
                <a:solidFill>
                  <a:srgbClr val="002060"/>
                </a:solidFill>
                <a:latin typeface="Verdana" pitchFamily="34" charset="0"/>
              </a:rPr>
              <a:t>バランス制御</a:t>
            </a:r>
            <a:endParaRPr lang="en-US" sz="1200" b="1" dirty="0">
              <a:solidFill>
                <a:srgbClr val="002060"/>
              </a:solidFill>
              <a:latin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4" name="TextBox 543"/>
              <p:cNvSpPr txBox="1"/>
              <p:nvPr/>
            </p:nvSpPr>
            <p:spPr>
              <a:xfrm>
                <a:off x="4640486" y="7239476"/>
                <a:ext cx="1642822" cy="378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=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/>
                                </a:rPr>
                                <m:t>𝜃</m:t>
                              </m:r>
                              <m:r>
                                <a:rPr lang="en-US" sz="1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/>
                                </a:rPr>
                                <m:t>𝜓</m:t>
                              </m:r>
                              <m:r>
                                <a:rPr lang="en-US" sz="1400" b="0" i="1" smtClean="0">
                                  <a:latin typeface="Cambria Math"/>
                                </a:rPr>
                                <m:t> 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1400" b="0" i="1" smtClean="0">
                                  <a:latin typeface="Cambria Math"/>
                                </a:rPr>
                                <m:t> 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𝜓</m:t>
                                  </m:r>
                                </m:e>
                              </m:acc>
                              <m:r>
                                <a:rPr lang="en-US" sz="1400" b="0" i="1" smtClean="0">
                                  <a:latin typeface="Cambria Math"/>
                                </a:rPr>
                                <m:t> </m:t>
                              </m:r>
                              <m:acc>
                                <m:accPr>
                                  <m:chr m:val="̈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1400" b="0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44" name="TextBox 5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486" y="7239476"/>
                <a:ext cx="1642822" cy="378117"/>
              </a:xfrm>
              <a:prstGeom prst="rect">
                <a:avLst/>
              </a:prstGeom>
              <a:blipFill rotWithShape="0">
                <a:blip r:embed="rId2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5" name="TextBox 544"/>
              <p:cNvSpPr txBox="1"/>
              <p:nvPr/>
            </p:nvSpPr>
            <p:spPr>
              <a:xfrm>
                <a:off x="4570307" y="7944914"/>
                <a:ext cx="19232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𝑢</m:t>
                      </m:r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  <m:r>
                        <a:rPr lang="en-US" sz="1400" b="0" i="1" smtClean="0">
                          <a:latin typeface="Cambria Math"/>
                        </a:rPr>
                        <m:t>𝐾</m:t>
                      </m:r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14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𝑑𝑒𝑠𝑖𝑟𝑒𝑑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 −</m:t>
                      </m:r>
                      <m:r>
                        <a:rPr lang="en-US" sz="1400" b="0" i="1" smtClean="0">
                          <a:latin typeface="Cambria Math"/>
                        </a:rPr>
                        <m:t>𝑥</m:t>
                      </m:r>
                      <m:r>
                        <a:rPr lang="en-US" sz="1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45" name="TextBox 5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307" y="7944914"/>
                <a:ext cx="1923219" cy="307777"/>
              </a:xfrm>
              <a:prstGeom prst="rect">
                <a:avLst/>
              </a:prstGeom>
              <a:blipFill rotWithShape="0">
                <a:blip r:embed="rId2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6" name="TextBox 545"/>
              <p:cNvSpPr txBox="1"/>
              <p:nvPr/>
            </p:nvSpPr>
            <p:spPr>
              <a:xfrm>
                <a:off x="4637764" y="8482805"/>
                <a:ext cx="1591461" cy="521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𝑢</m:t>
                      </m:r>
                      <m:r>
                        <a:rPr lang="en-US" sz="1400" b="0" i="1" smtClean="0">
                          <a:latin typeface="Cambria Math"/>
                        </a:rPr>
                        <m:t>=100∙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</a:rPr>
                            <m:t>𝑢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</a:rPr>
                                <m:t>𝑏𝑎𝑡𝑡𝑒𝑟𝑦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46" name="TextBox 5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764" y="8482805"/>
                <a:ext cx="1591461" cy="521681"/>
              </a:xfrm>
              <a:prstGeom prst="rect">
                <a:avLst/>
              </a:prstGeom>
              <a:blipFill rotWithShape="0">
                <a:blip r:embed="rId27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7" name="TextBox 546"/>
              <p:cNvSpPr txBox="1"/>
              <p:nvPr/>
            </p:nvSpPr>
            <p:spPr>
              <a:xfrm>
                <a:off x="4823902" y="8982214"/>
                <a:ext cx="12759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𝑀𝐴𝑋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= 100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𝑀𝐼𝑁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=−100</m:t>
                      </m:r>
                    </m:oMath>
                  </m:oMathPara>
                </a14:m>
                <a:endParaRPr lang="en-US" sz="1400" b="0" dirty="0" smtClean="0"/>
              </a:p>
            </p:txBody>
          </p:sp>
        </mc:Choice>
        <mc:Fallback xmlns="">
          <p:sp>
            <p:nvSpPr>
              <p:cNvPr id="547" name="TextBox 5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902" y="8982214"/>
                <a:ext cx="1275990" cy="52322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8" name="TextBox 547"/>
              <p:cNvSpPr txBox="1"/>
              <p:nvPr/>
            </p:nvSpPr>
            <p:spPr>
              <a:xfrm>
                <a:off x="8073896" y="6709738"/>
                <a:ext cx="2098083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000" dirty="0" smtClean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バランサにおいては旋回角</a:t>
                </a:r>
                <a14:m>
                  <m:oMath xmlns:m="http://schemas.openxmlformats.org/officeDocument/2006/math">
                    <m:r>
                      <a:rPr lang="en-US" altLang="ja-JP" sz="10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 </m:t>
                    </m:r>
                    <m:r>
                      <a:rPr lang="en-US" altLang="ja-JP" sz="1000" b="1" i="1">
                        <a:solidFill>
                          <a:srgbClr val="002060"/>
                        </a:solidFill>
                        <a:latin typeface="Cambria Math"/>
                        <a:ea typeface="Verdana" pitchFamily="34" charset="0"/>
                        <a:cs typeface="Verdana" pitchFamily="34" charset="0"/>
                      </a:rPr>
                      <m:t>𝝓</m:t>
                    </m:r>
                    <m:r>
                      <a:rPr lang="en-US" altLang="ja-JP" sz="1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 </m:t>
                    </m:r>
                  </m:oMath>
                </a14:m>
                <a:r>
                  <a:rPr lang="ja-JP" altLang="en-US" sz="1000" dirty="0" smtClean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の是正</a:t>
                </a:r>
                <a:r>
                  <a:rPr lang="ja-JP" altLang="en-US" sz="1000" dirty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は</a:t>
                </a:r>
                <a:r>
                  <a:rPr lang="ja-JP" altLang="en-US" sz="1000" dirty="0" smtClean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行わない</a:t>
                </a:r>
                <a:r>
                  <a:rPr lang="ja-JP" altLang="en-US" sz="1000" dirty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ため、 </a:t>
                </a:r>
                <a:r>
                  <a:rPr lang="en-US" altLang="ja-JP" sz="1000" dirty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8</a:t>
                </a:r>
                <a:r>
                  <a:rPr lang="ja-JP" altLang="en-US" sz="1000" dirty="0" err="1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つの</a:t>
                </a:r>
                <a:r>
                  <a:rPr lang="ja-JP" altLang="en-US" sz="1000" dirty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状態量の中で </a:t>
                </a:r>
                <a:r>
                  <a:rPr lang="en-US" altLang="ja-JP" sz="1000" dirty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5</a:t>
                </a:r>
                <a:r>
                  <a:rPr lang="ja-JP" altLang="en-US" sz="1000" dirty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つのみ使います。</a:t>
                </a:r>
                <a:r>
                  <a:rPr lang="en-US" sz="1000" dirty="0" smtClean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/>
                </a:r>
                <a:br>
                  <a:rPr lang="en-US" sz="1000" dirty="0" smtClean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</a:br>
                <a:endParaRPr lang="en-US" sz="1000" dirty="0" smtClean="0">
                  <a:solidFill>
                    <a:schemeClr val="accent6">
                      <a:lumMod val="75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  <a:p>
                <a:r>
                  <a:rPr lang="ja-JP" altLang="en-US" sz="1000" dirty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バランス制御の指令値はライントレースまたは </a:t>
                </a:r>
                <a:r>
                  <a:rPr lang="en-US" altLang="ja-JP" sz="1000" dirty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Phi </a:t>
                </a:r>
                <a:r>
                  <a:rPr lang="ja-JP" altLang="en-US" sz="1000" dirty="0">
                    <a:solidFill>
                      <a:schemeClr val="accent6">
                        <a:lumMod val="75000"/>
                      </a:scheme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制御へ加えられます。</a:t>
                </a:r>
                <a:endParaRPr lang="en-US" sz="1000" dirty="0">
                  <a:solidFill>
                    <a:schemeClr val="accent6">
                      <a:lumMod val="75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548" name="TextBox 5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896" y="6709738"/>
                <a:ext cx="2098083" cy="1169551"/>
              </a:xfrm>
              <a:prstGeom prst="rect">
                <a:avLst/>
              </a:prstGeom>
              <a:blipFill rotWithShape="0">
                <a:blip r:embed="rId29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9" name="TextBox 548"/>
          <p:cNvSpPr txBox="1"/>
          <p:nvPr/>
        </p:nvSpPr>
        <p:spPr>
          <a:xfrm>
            <a:off x="8090803" y="8134918"/>
            <a:ext cx="19308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>
                <a:solidFill>
                  <a:srgbClr val="002060"/>
                </a:solidFill>
                <a:latin typeface="Cambria Math" pitchFamily="18" charset="0"/>
                <a:ea typeface="Cambria Math" pitchFamily="18" charset="0"/>
                <a:cs typeface="Verdana" pitchFamily="34" charset="0"/>
              </a:rPr>
              <a:t>K </a:t>
            </a:r>
            <a:r>
              <a:rPr lang="ja-JP" altLang="en-US" sz="1200" b="1" i="1" dirty="0" smtClean="0">
                <a:solidFill>
                  <a:srgbClr val="002060"/>
                </a:solidFill>
                <a:latin typeface="Cambria Math" pitchFamily="18" charset="0"/>
                <a:ea typeface="Cambria Math" pitchFamily="18" charset="0"/>
                <a:cs typeface="Verdana" pitchFamily="34" charset="0"/>
              </a:rPr>
              <a:t>：</a:t>
            </a:r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1x5 </a:t>
            </a:r>
            <a:r>
              <a:rPr lang="ja-JP" alt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行列</a:t>
            </a:r>
            <a:endParaRPr lang="en-US" sz="1000" b="1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sz="1200" b="1" i="1" dirty="0" smtClean="0">
                <a:solidFill>
                  <a:srgbClr val="002060"/>
                </a:solidFill>
                <a:latin typeface="Cambria Math" pitchFamily="18" charset="0"/>
                <a:ea typeface="Cambria Math" pitchFamily="18" charset="0"/>
                <a:cs typeface="Verdana" pitchFamily="34" charset="0"/>
              </a:rPr>
              <a:t>K  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は</a:t>
            </a:r>
            <a:r>
              <a:rPr lang="ja-JP" altLang="en-US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各タスクで決定され、毎時間ステップごとに変更されます。</a:t>
            </a:r>
            <a:endParaRPr lang="en-US" sz="1000" dirty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50" name="TextBox 549"/>
          <p:cNvSpPr txBox="1"/>
          <p:nvPr/>
        </p:nvSpPr>
        <p:spPr>
          <a:xfrm>
            <a:off x="8009286" y="8999130"/>
            <a:ext cx="21626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PWM </a:t>
            </a:r>
            <a:r>
              <a:rPr lang="ja-JP" altLang="en-US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指令値は</a:t>
            </a:r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b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-100 </a:t>
            </a:r>
            <a:r>
              <a:rPr lang="ja-JP" altLang="en-US" sz="1000" b="1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～</a:t>
            </a:r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100</a:t>
            </a:r>
            <a:r>
              <a:rPr lang="en-US" altLang="ja-JP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ja-JP" altLang="en-US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で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、両輪（</a:t>
            </a:r>
            <a:r>
              <a:rPr lang="ja-JP" altLang="en-US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左右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）で同じ</a:t>
            </a:r>
            <a:r>
              <a:rPr lang="ja-JP" altLang="en-US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値です。</a:t>
            </a:r>
            <a:endParaRPr lang="en-US" sz="1000" dirty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551" name="Group 550"/>
          <p:cNvGrpSpPr/>
          <p:nvPr/>
        </p:nvGrpSpPr>
        <p:grpSpPr>
          <a:xfrm>
            <a:off x="6472218" y="6712072"/>
            <a:ext cx="1496282" cy="2839911"/>
            <a:chOff x="8992436" y="536101"/>
            <a:chExt cx="1496282" cy="2839911"/>
          </a:xfrm>
        </p:grpSpPr>
        <p:sp>
          <p:nvSpPr>
            <p:cNvPr id="552" name="Rectangle 551"/>
            <p:cNvSpPr/>
            <p:nvPr/>
          </p:nvSpPr>
          <p:spPr>
            <a:xfrm>
              <a:off x="8993110" y="1049470"/>
              <a:ext cx="1495608" cy="371442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バランサにおいて</a:t>
              </a:r>
              <a:r>
                <a:rPr lang="en-US" altLang="ja-JP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en-US" altLang="ja-JP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</a:br>
              <a:r>
                <a:rPr lang="ja-JP" altLang="en-US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状態値を選択</a:t>
              </a:r>
              <a:endParaRPr 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53" name="Rectangle 552"/>
            <p:cNvSpPr/>
            <p:nvPr/>
          </p:nvSpPr>
          <p:spPr>
            <a:xfrm>
              <a:off x="8992638" y="1756992"/>
              <a:ext cx="1495608" cy="40072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状態フィードバック</a:t>
              </a:r>
              <a:r>
                <a:rPr lang="en-US" altLang="ja-JP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en-US" altLang="ja-JP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</a:br>
              <a:r>
                <a:rPr lang="ja-JP" altLang="en-US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制御</a:t>
              </a:r>
              <a:endParaRPr 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554" name="Straight Arrow Connector 553"/>
            <p:cNvCxnSpPr>
              <a:endCxn id="552" idx="0"/>
            </p:cNvCxnSpPr>
            <p:nvPr/>
          </p:nvCxnSpPr>
          <p:spPr>
            <a:xfrm>
              <a:off x="9740442" y="821785"/>
              <a:ext cx="472" cy="227685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Arrow Connector 554"/>
            <p:cNvCxnSpPr>
              <a:stCxn id="552" idx="2"/>
              <a:endCxn id="553" idx="0"/>
            </p:cNvCxnSpPr>
            <p:nvPr/>
          </p:nvCxnSpPr>
          <p:spPr>
            <a:xfrm flipH="1">
              <a:off x="9740442" y="1420912"/>
              <a:ext cx="472" cy="33608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6" name="Rectangle 555"/>
            <p:cNvSpPr/>
            <p:nvPr/>
          </p:nvSpPr>
          <p:spPr>
            <a:xfrm>
              <a:off x="8992436" y="2392991"/>
              <a:ext cx="1495608" cy="555995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00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バッテリー電圧によるスケーリングと</a:t>
              </a:r>
              <a:r>
                <a:rPr lang="en-US" altLang="ja-JP" sz="1000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en-US" altLang="ja-JP" sz="1000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</a:br>
              <a:r>
                <a:rPr lang="ja-JP" altLang="en-US" sz="1000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飽和</a:t>
              </a:r>
              <a:r>
                <a:rPr lang="ja-JP" altLang="en-US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処理</a:t>
              </a:r>
              <a:endParaRPr 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557" name="Straight Arrow Connector 556"/>
            <p:cNvCxnSpPr>
              <a:stCxn id="553" idx="2"/>
              <a:endCxn id="556" idx="0"/>
            </p:cNvCxnSpPr>
            <p:nvPr/>
          </p:nvCxnSpPr>
          <p:spPr>
            <a:xfrm flipH="1">
              <a:off x="9740240" y="2157712"/>
              <a:ext cx="202" cy="235279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Straight Arrow Connector 557"/>
            <p:cNvCxnSpPr>
              <a:stCxn id="556" idx="2"/>
            </p:cNvCxnSpPr>
            <p:nvPr/>
          </p:nvCxnSpPr>
          <p:spPr>
            <a:xfrm>
              <a:off x="9740240" y="2948986"/>
              <a:ext cx="6" cy="144551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9" name="Oval 558"/>
            <p:cNvSpPr/>
            <p:nvPr/>
          </p:nvSpPr>
          <p:spPr>
            <a:xfrm>
              <a:off x="9699415" y="748212"/>
              <a:ext cx="94355" cy="9435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560" name="Oval 559"/>
            <p:cNvSpPr/>
            <p:nvPr/>
          </p:nvSpPr>
          <p:spPr>
            <a:xfrm>
              <a:off x="9704788" y="3083723"/>
              <a:ext cx="94355" cy="9435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561" name="TextBox 560"/>
            <p:cNvSpPr txBox="1"/>
            <p:nvPr/>
          </p:nvSpPr>
          <p:spPr>
            <a:xfrm>
              <a:off x="9228222" y="536101"/>
              <a:ext cx="10629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start</a:t>
              </a:r>
              <a:endParaRPr lang="en-US" sz="10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62" name="TextBox 561"/>
            <p:cNvSpPr txBox="1"/>
            <p:nvPr/>
          </p:nvSpPr>
          <p:spPr>
            <a:xfrm>
              <a:off x="9202426" y="3129791"/>
              <a:ext cx="10629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end</a:t>
              </a:r>
              <a:endParaRPr lang="en-US" sz="10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563" name="TextBox 62"/>
          <p:cNvSpPr txBox="1">
            <a:spLocks noChangeArrowheads="1"/>
          </p:cNvSpPr>
          <p:nvPr/>
        </p:nvSpPr>
        <p:spPr bwMode="auto">
          <a:xfrm>
            <a:off x="4528592" y="3610367"/>
            <a:ext cx="21298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b="1" dirty="0">
                <a:solidFill>
                  <a:srgbClr val="002060"/>
                </a:solidFill>
                <a:latin typeface="Verdana" pitchFamily="34" charset="0"/>
              </a:rPr>
              <a:t>4</a:t>
            </a:r>
            <a:r>
              <a:rPr lang="en-US" sz="1200" b="1" dirty="0" smtClean="0">
                <a:solidFill>
                  <a:srgbClr val="002060"/>
                </a:solidFill>
                <a:latin typeface="Verdana" pitchFamily="34" charset="0"/>
              </a:rPr>
              <a:t>: </a:t>
            </a:r>
            <a:r>
              <a:rPr lang="ja-JP" altLang="en-US" sz="1200" b="1" dirty="0" smtClean="0">
                <a:solidFill>
                  <a:srgbClr val="002060"/>
                </a:solidFill>
                <a:latin typeface="Verdana" pitchFamily="34" charset="0"/>
              </a:rPr>
              <a:t>旋回角</a:t>
            </a:r>
            <a:r>
              <a:rPr lang="en-US" altLang="ja-JP" sz="1200" b="1" dirty="0" smtClean="0">
                <a:solidFill>
                  <a:srgbClr val="002060"/>
                </a:solidFill>
                <a:latin typeface="Verdana" pitchFamily="34" charset="0"/>
              </a:rPr>
              <a:t>(Phi)</a:t>
            </a:r>
            <a:r>
              <a:rPr lang="ja-JP" altLang="en-US" sz="1200" b="1" dirty="0" smtClean="0">
                <a:solidFill>
                  <a:srgbClr val="002060"/>
                </a:solidFill>
                <a:latin typeface="Verdana" pitchFamily="34" charset="0"/>
              </a:rPr>
              <a:t>制御</a:t>
            </a:r>
            <a:endParaRPr lang="en-US" sz="1200" b="1" dirty="0">
              <a:solidFill>
                <a:srgbClr val="002060"/>
              </a:solidFill>
              <a:latin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6" name="TextBox 565"/>
              <p:cNvSpPr txBox="1"/>
              <p:nvPr/>
            </p:nvSpPr>
            <p:spPr>
              <a:xfrm>
                <a:off x="4707365" y="5596875"/>
                <a:ext cx="1591461" cy="521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𝑢</m:t>
                      </m:r>
                      <m:r>
                        <a:rPr lang="en-US" sz="1400" b="0" i="1" smtClean="0">
                          <a:latin typeface="Cambria Math"/>
                        </a:rPr>
                        <m:t>=100∙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</a:rPr>
                            <m:t>𝑢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</a:rPr>
                                <m:t>𝑏𝑎𝑡𝑡𝑒𝑟𝑦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66" name="TextBox 5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365" y="5596875"/>
                <a:ext cx="1591461" cy="521681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TextBox 566"/>
              <p:cNvSpPr txBox="1"/>
              <p:nvPr/>
            </p:nvSpPr>
            <p:spPr>
              <a:xfrm>
                <a:off x="4909890" y="6077580"/>
                <a:ext cx="12759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𝑀𝐴𝑋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= 100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𝑀𝐼𝑁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=−100</m:t>
                      </m:r>
                    </m:oMath>
                  </m:oMathPara>
                </a14:m>
                <a:endParaRPr lang="en-US" sz="1400" b="0" dirty="0" smtClean="0"/>
              </a:p>
            </p:txBody>
          </p:sp>
        </mc:Choice>
        <mc:Fallback xmlns="">
          <p:sp>
            <p:nvSpPr>
              <p:cNvPr id="567" name="TextBox 5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90" y="6077580"/>
                <a:ext cx="1275990" cy="52322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8" name="TextBox 567"/>
              <p:cNvSpPr txBox="1"/>
              <p:nvPr/>
            </p:nvSpPr>
            <p:spPr>
              <a:xfrm>
                <a:off x="4559677" y="5243496"/>
                <a:ext cx="2067681" cy="326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𝑢</m:t>
                      </m:r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𝜙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14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𝑑𝑒𝑠𝑖𝑟𝑒𝑑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 −</m:t>
                      </m:r>
                      <m:r>
                        <a:rPr lang="en-US" sz="1400" b="0" i="1" smtClean="0">
                          <a:latin typeface="Cambria Math"/>
                        </a:rPr>
                        <m:t>𝜙</m:t>
                      </m:r>
                      <m:r>
                        <a:rPr lang="en-US" sz="1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68" name="TextBox 5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677" y="5243496"/>
                <a:ext cx="2067681" cy="326949"/>
              </a:xfrm>
              <a:prstGeom prst="rect">
                <a:avLst/>
              </a:prstGeom>
              <a:blipFill rotWithShape="0">
                <a:blip r:embed="rId31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9" name="Rectangle 568"/>
              <p:cNvSpPr/>
              <p:nvPr/>
            </p:nvSpPr>
            <p:spPr>
              <a:xfrm>
                <a:off x="7356660" y="4155539"/>
                <a:ext cx="41229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002060"/>
                        </a:solidFill>
                        <a:latin typeface="Cambria Math"/>
                      </a:rPr>
                      <m:t>𝝓</m:t>
                    </m:r>
                  </m:oMath>
                </a14:m>
                <a:r>
                  <a:rPr lang="en-US" sz="1400" b="1" dirty="0" smtClean="0">
                    <a:solidFill>
                      <a:srgbClr val="002060"/>
                    </a:solidFill>
                  </a:rPr>
                  <a:t>  </a:t>
                </a:r>
                <a:endParaRPr lang="en-US" sz="1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9" name="Rectangle 5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660" y="4155539"/>
                <a:ext cx="412292" cy="307777"/>
              </a:xfrm>
              <a:prstGeom prst="rect">
                <a:avLst/>
              </a:prstGeom>
              <a:blipFill rotWithShape="0">
                <a:blip r:embed="rId3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0" name="TextBox 569"/>
          <p:cNvSpPr txBox="1"/>
          <p:nvPr/>
        </p:nvSpPr>
        <p:spPr>
          <a:xfrm>
            <a:off x="4474256" y="3897054"/>
            <a:ext cx="2188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Phi 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制御は以下の時に使用します </a:t>
            </a:r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</a:p>
          <a:p>
            <a:endParaRPr lang="en-US" sz="1000" dirty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228600" indent="-228600">
              <a:buAutoNum type="arabicPeriod"/>
            </a:pP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ラインがない時</a:t>
            </a:r>
            <a:endParaRPr lang="en-US" sz="10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228600" indent="-228600">
              <a:buAutoNum type="arabicPeriod"/>
            </a:pP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ライントレースが困難な時</a:t>
            </a:r>
            <a:endParaRPr lang="en-US" sz="10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228600" indent="-228600">
              <a:buAutoNum type="arabicPeriod"/>
            </a:pPr>
            <a:endParaRPr lang="en-US" sz="1000" dirty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上記の</a:t>
            </a:r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の場合、</a:t>
            </a:r>
            <a:r>
              <a:rPr lang="en-US" altLang="ja-JP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</a:t>
            </a:r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hi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制御とライントレースを重み付き平均にて組み合わせて使用</a:t>
            </a:r>
            <a:r>
              <a:rPr lang="ja-JP" altLang="en-US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。</a:t>
            </a:r>
            <a:endParaRPr lang="en-US" sz="1000" dirty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571" name="Group 570"/>
          <p:cNvGrpSpPr/>
          <p:nvPr/>
        </p:nvGrpSpPr>
        <p:grpSpPr>
          <a:xfrm>
            <a:off x="6489319" y="3703553"/>
            <a:ext cx="1496282" cy="2888198"/>
            <a:chOff x="8992436" y="536101"/>
            <a:chExt cx="1496282" cy="2888198"/>
          </a:xfrm>
        </p:grpSpPr>
        <p:sp>
          <p:nvSpPr>
            <p:cNvPr id="572" name="Rectangle 571"/>
            <p:cNvSpPr/>
            <p:nvPr/>
          </p:nvSpPr>
          <p:spPr>
            <a:xfrm>
              <a:off x="8993110" y="1049470"/>
              <a:ext cx="1495608" cy="371442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状態</a:t>
              </a:r>
              <a:r>
                <a:rPr lang="ja-JP" altLang="en-US" sz="1000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値</a:t>
              </a:r>
              <a:r>
                <a:rPr lang="ja-JP" altLang="en-US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  </a:t>
              </a:r>
              <a:r>
                <a:rPr lang="en-US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br>
                <a:rPr lang="en-US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</a:br>
              <a:r>
                <a:rPr lang="ja-JP" altLang="en-US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の取得</a:t>
              </a:r>
              <a:endParaRPr 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8992638" y="1756992"/>
              <a:ext cx="1495608" cy="400720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比例フィードバック</a:t>
              </a:r>
              <a:r>
                <a:rPr lang="en-US" altLang="ja-JP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en-US" altLang="ja-JP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</a:br>
              <a:r>
                <a:rPr lang="ja-JP" altLang="en-US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制御</a:t>
              </a:r>
              <a:endParaRPr 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574" name="Straight Arrow Connector 573"/>
            <p:cNvCxnSpPr>
              <a:endCxn id="572" idx="0"/>
            </p:cNvCxnSpPr>
            <p:nvPr/>
          </p:nvCxnSpPr>
          <p:spPr>
            <a:xfrm>
              <a:off x="9740442" y="821785"/>
              <a:ext cx="472" cy="227685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Straight Arrow Connector 574"/>
            <p:cNvCxnSpPr>
              <a:stCxn id="572" idx="2"/>
              <a:endCxn id="573" idx="0"/>
            </p:cNvCxnSpPr>
            <p:nvPr/>
          </p:nvCxnSpPr>
          <p:spPr>
            <a:xfrm flipH="1">
              <a:off x="9740442" y="1420912"/>
              <a:ext cx="472" cy="33608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6" name="Rectangle 575"/>
            <p:cNvSpPr/>
            <p:nvPr/>
          </p:nvSpPr>
          <p:spPr>
            <a:xfrm>
              <a:off x="8992436" y="2400795"/>
              <a:ext cx="1495608" cy="533224"/>
            </a:xfrm>
            <a:prstGeom prst="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バッテリー電圧によるスケーリングと</a:t>
              </a:r>
              <a:r>
                <a:rPr lang="en-US" altLang="ja-JP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en-US" altLang="ja-JP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</a:br>
              <a:r>
                <a:rPr lang="ja-JP" altLang="en-US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飽和処理</a:t>
              </a:r>
              <a:endParaRPr lang="en-US" sz="10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577" name="Straight Arrow Connector 576"/>
            <p:cNvCxnSpPr>
              <a:stCxn id="573" idx="2"/>
              <a:endCxn id="576" idx="0"/>
            </p:cNvCxnSpPr>
            <p:nvPr/>
          </p:nvCxnSpPr>
          <p:spPr>
            <a:xfrm flipH="1">
              <a:off x="9740240" y="2157712"/>
              <a:ext cx="202" cy="243083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Arrow Connector 577"/>
            <p:cNvCxnSpPr>
              <a:stCxn id="576" idx="2"/>
            </p:cNvCxnSpPr>
            <p:nvPr/>
          </p:nvCxnSpPr>
          <p:spPr>
            <a:xfrm>
              <a:off x="9740240" y="2934019"/>
              <a:ext cx="6" cy="159518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9" name="Oval 578"/>
            <p:cNvSpPr/>
            <p:nvPr/>
          </p:nvSpPr>
          <p:spPr>
            <a:xfrm>
              <a:off x="9699415" y="748212"/>
              <a:ext cx="94355" cy="9435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580" name="Oval 579"/>
            <p:cNvSpPr/>
            <p:nvPr/>
          </p:nvSpPr>
          <p:spPr>
            <a:xfrm>
              <a:off x="9704788" y="3083723"/>
              <a:ext cx="94355" cy="9435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581" name="TextBox 580"/>
            <p:cNvSpPr txBox="1"/>
            <p:nvPr/>
          </p:nvSpPr>
          <p:spPr>
            <a:xfrm>
              <a:off x="9228222" y="536101"/>
              <a:ext cx="10629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start</a:t>
              </a:r>
              <a:endParaRPr lang="en-US" sz="10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9215127" y="3178078"/>
              <a:ext cx="10629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end</a:t>
              </a:r>
              <a:endParaRPr lang="en-US" sz="1000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659" name="TextBox 62"/>
          <p:cNvSpPr txBox="1">
            <a:spLocks noChangeArrowheads="1"/>
          </p:cNvSpPr>
          <p:nvPr/>
        </p:nvSpPr>
        <p:spPr bwMode="auto">
          <a:xfrm>
            <a:off x="10081441" y="532582"/>
            <a:ext cx="20871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b="1" dirty="0">
                <a:solidFill>
                  <a:srgbClr val="002060"/>
                </a:solidFill>
                <a:latin typeface="Verdana" pitchFamily="34" charset="0"/>
              </a:rPr>
              <a:t>6</a:t>
            </a:r>
            <a:r>
              <a:rPr lang="en-US" sz="1200" b="1" dirty="0" smtClean="0">
                <a:solidFill>
                  <a:srgbClr val="002060"/>
                </a:solidFill>
                <a:latin typeface="Verdana" pitchFamily="34" charset="0"/>
              </a:rPr>
              <a:t>: </a:t>
            </a:r>
            <a:r>
              <a:rPr lang="ja-JP" altLang="en-US" sz="1200" b="1" dirty="0" smtClean="0">
                <a:solidFill>
                  <a:srgbClr val="002060"/>
                </a:solidFill>
                <a:latin typeface="Verdana" pitchFamily="34" charset="0"/>
              </a:rPr>
              <a:t>斜面の検知</a:t>
            </a:r>
            <a:endParaRPr lang="en-US" sz="12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sp>
        <p:nvSpPr>
          <p:cNvPr id="661" name="TextBox 660"/>
          <p:cNvSpPr txBox="1"/>
          <p:nvPr/>
        </p:nvSpPr>
        <p:spPr>
          <a:xfrm>
            <a:off x="10095755" y="988927"/>
            <a:ext cx="2290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Impact:</a:t>
            </a:r>
          </a:p>
        </p:txBody>
      </p:sp>
      <p:sp>
        <p:nvSpPr>
          <p:cNvPr id="664" name="TextBox 663"/>
          <p:cNvSpPr txBox="1"/>
          <p:nvPr/>
        </p:nvSpPr>
        <p:spPr>
          <a:xfrm>
            <a:off x="10088747" y="1210793"/>
            <a:ext cx="11185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solidFill>
                  <a:srgbClr val="F79646">
                    <a:lumMod val="75000"/>
                  </a:srgb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斜面と山頂は異なる環境のため、それぞれの衝突の影響は別々に決定します。</a:t>
            </a:r>
            <a:endParaRPr lang="en-US" sz="1000" dirty="0" smtClean="0">
              <a:solidFill>
                <a:srgbClr val="F79646">
                  <a:lumMod val="75000"/>
                </a:srgb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5" name="TextBox 664"/>
              <p:cNvSpPr txBox="1"/>
              <p:nvPr/>
            </p:nvSpPr>
            <p:spPr>
              <a:xfrm>
                <a:off x="10108503" y="3932694"/>
                <a:ext cx="2160238" cy="593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0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斜面の状況</a:t>
                </a:r>
                <a:r>
                  <a:rPr lang="en-US" sz="10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:</a:t>
                </a:r>
              </a:p>
              <a:p>
                <a:r>
                  <a:rPr lang="ja-JP" altLang="en-US" sz="1000" dirty="0" smtClean="0">
                    <a:solidFill>
                      <a:srgbClr val="F79646">
                        <a:lumMod val="75000"/>
                      </a:srgb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薄い素材・緩やかな衝撃</a:t>
                </a:r>
                <a:endParaRPr lang="en-US" altLang="ja-JP" sz="1000" dirty="0" smtClean="0">
                  <a:solidFill>
                    <a:srgbClr val="F79646">
                      <a:lumMod val="75000"/>
                    </a:srgb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  <a:p>
                <a:r>
                  <a:rPr lang="en-US" sz="1000" dirty="0" smtClean="0">
                    <a:solidFill>
                      <a:srgbClr val="F79646">
                        <a:lumMod val="75000"/>
                      </a:srgb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>
                            <a:solidFill>
                              <a:srgbClr val="002060"/>
                            </a:solidFill>
                            <a:latin typeface="Cambria Math"/>
                            <a:ea typeface="Verdana" pitchFamily="34" charset="0"/>
                            <a:cs typeface="Verdana" pitchFamily="34" charset="0"/>
                          </a:rPr>
                          <m:t>𝜽</m:t>
                        </m:r>
                      </m:e>
                    </m:acc>
                    <m:r>
                      <a:rPr lang="en-US" sz="1200" b="1" i="1" smtClean="0">
                        <a:solidFill>
                          <a:srgbClr val="002060"/>
                        </a:solidFill>
                        <a:latin typeface="Cambria Math"/>
                        <a:ea typeface="Verdana" pitchFamily="34" charset="0"/>
                        <a:cs typeface="Verdana" pitchFamily="34" charset="0"/>
                      </a:rPr>
                      <m:t>&lt;</m:t>
                    </m:r>
                    <m:r>
                      <a:rPr lang="en-US" sz="1200" b="1" i="1" smtClean="0">
                        <a:solidFill>
                          <a:srgbClr val="002060"/>
                        </a:solidFill>
                        <a:latin typeface="Cambria Math"/>
                        <a:ea typeface="Verdana" pitchFamily="34" charset="0"/>
                        <a:cs typeface="Verdana" pitchFamily="34" charset="0"/>
                      </a:rPr>
                      <m:t>𝟎</m:t>
                    </m:r>
                    <m:r>
                      <a:rPr lang="en-US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𝟖</m:t>
                    </m:r>
                  </m:oMath>
                </a14:m>
                <a:endParaRPr lang="en-US" sz="1000" dirty="0" smtClean="0">
                  <a:solidFill>
                    <a:srgbClr val="F79646">
                      <a:lumMod val="75000"/>
                    </a:srgb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665" name="TextBox 6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503" y="3932694"/>
                <a:ext cx="2160238" cy="593368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6" name="TextBox 665"/>
              <p:cNvSpPr txBox="1"/>
              <p:nvPr/>
            </p:nvSpPr>
            <p:spPr>
              <a:xfrm>
                <a:off x="10106753" y="4512599"/>
                <a:ext cx="2360315" cy="594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0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山頂の状況</a:t>
                </a:r>
                <a:r>
                  <a:rPr lang="en-US" sz="10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:</a:t>
                </a:r>
                <a:r>
                  <a:rPr lang="en-US" sz="1000" dirty="0" smtClean="0">
                    <a:solidFill>
                      <a:srgbClr val="F79646">
                        <a:lumMod val="75000"/>
                      </a:srgb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 </a:t>
                </a:r>
              </a:p>
              <a:p>
                <a:r>
                  <a:rPr lang="ja-JP" altLang="en-US" sz="1000" dirty="0" smtClean="0">
                    <a:solidFill>
                      <a:srgbClr val="F79646">
                        <a:lumMod val="75000"/>
                      </a:srgbClr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傾斜が変化・衝撃なし</a:t>
                </a:r>
                <a:endParaRPr lang="en-US" sz="1000" dirty="0" smtClean="0">
                  <a:solidFill>
                    <a:srgbClr val="F79646">
                      <a:lumMod val="75000"/>
                    </a:srgb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/>
                      </a:rPr>
                      <m:t>𝝍</m:t>
                    </m:r>
                    <m:r>
                      <a:rPr lang="en-US" sz="1200" b="1" i="1">
                        <a:solidFill>
                          <a:srgbClr val="002060"/>
                        </a:solidFill>
                        <a:latin typeface="Cambria Math"/>
                        <a:ea typeface="Verdana" pitchFamily="34" charset="0"/>
                        <a:cs typeface="Verdana" pitchFamily="34" charset="0"/>
                      </a:rPr>
                      <m:t>&lt;</m:t>
                    </m:r>
                    <m:r>
                      <a:rPr lang="en-US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𝟎</m:t>
                    </m:r>
                    <m:r>
                      <a:rPr lang="en-US" sz="1200" b="1" i="1">
                        <a:solidFill>
                          <a:srgbClr val="002060"/>
                        </a:solidFill>
                        <a:latin typeface="Cambria Math"/>
                        <a:ea typeface="Verdana" pitchFamily="34" charset="0"/>
                        <a:cs typeface="Verdana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or</m:t>
                    </m:r>
                  </m:oMath>
                </a14:m>
                <a:r>
                  <a:rPr lang="en-US" sz="1200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/>
                          </a:rPr>
                          <m:t>𝝍</m:t>
                        </m:r>
                        <m:r>
                          <m:rPr>
                            <m:nor/>
                          </m:rPr>
                          <a:rPr lang="en-US" sz="1200" b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  <m:t> </m:t>
                        </m:r>
                      </m:e>
                    </m:acc>
                    <m:r>
                      <a:rPr lang="en-US" sz="1200" b="1" i="1" smtClean="0">
                        <a:solidFill>
                          <a:srgbClr val="002060"/>
                        </a:solidFill>
                        <a:latin typeface="Cambria Math"/>
                        <a:ea typeface="Verdana" pitchFamily="34" charset="0"/>
                        <a:cs typeface="Verdana" pitchFamily="34" charset="0"/>
                      </a:rPr>
                      <m:t>&lt;−</m:t>
                    </m:r>
                    <m:r>
                      <a:rPr lang="en-US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.</m:t>
                    </m:r>
                    <m:r>
                      <a:rPr lang="en-US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Verdana" pitchFamily="34" charset="0"/>
                        <a:cs typeface="Verdana" pitchFamily="34" charset="0"/>
                      </a:rPr>
                      <m:t>𝟓</m:t>
                    </m:r>
                  </m:oMath>
                </a14:m>
                <a:endParaRPr lang="en-US" sz="1000" dirty="0" smtClean="0">
                  <a:solidFill>
                    <a:srgbClr val="F79646">
                      <a:lumMod val="75000"/>
                    </a:srgb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666" name="TextBox 6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753" y="4512599"/>
                <a:ext cx="2360315" cy="594137"/>
              </a:xfrm>
              <a:prstGeom prst="rect">
                <a:avLst/>
              </a:prstGeom>
              <a:blipFill rotWithShape="0">
                <a:blip r:embed="rId34"/>
                <a:stretch>
                  <a:fillRect b="-30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9" name="Straight Connector 718"/>
          <p:cNvCxnSpPr/>
          <p:nvPr/>
        </p:nvCxnSpPr>
        <p:spPr>
          <a:xfrm>
            <a:off x="10073531" y="511551"/>
            <a:ext cx="15820" cy="9092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" name="Group 719"/>
          <p:cNvGrpSpPr/>
          <p:nvPr/>
        </p:nvGrpSpPr>
        <p:grpSpPr>
          <a:xfrm>
            <a:off x="7535148" y="3720410"/>
            <a:ext cx="3297006" cy="4713086"/>
            <a:chOff x="10232586" y="879602"/>
            <a:chExt cx="3297006" cy="4713086"/>
          </a:xfrm>
        </p:grpSpPr>
        <p:grpSp>
          <p:nvGrpSpPr>
            <p:cNvPr id="721" name="Group 720"/>
            <p:cNvGrpSpPr/>
            <p:nvPr/>
          </p:nvGrpSpPr>
          <p:grpSpPr>
            <a:xfrm>
              <a:off x="10232586" y="887653"/>
              <a:ext cx="3297006" cy="4705035"/>
              <a:chOff x="10280563" y="1164077"/>
              <a:chExt cx="3297006" cy="4705035"/>
            </a:xfrm>
          </p:grpSpPr>
          <p:grpSp>
            <p:nvGrpSpPr>
              <p:cNvPr id="723" name="Group 722"/>
              <p:cNvGrpSpPr/>
              <p:nvPr/>
            </p:nvGrpSpPr>
            <p:grpSpPr>
              <a:xfrm>
                <a:off x="11225336" y="1164077"/>
                <a:ext cx="1517593" cy="972227"/>
                <a:chOff x="11225336" y="1164077"/>
                <a:chExt cx="1517593" cy="972227"/>
              </a:xfrm>
            </p:grpSpPr>
            <p:grpSp>
              <p:nvGrpSpPr>
                <p:cNvPr id="726" name="Group 725"/>
                <p:cNvGrpSpPr/>
                <p:nvPr/>
              </p:nvGrpSpPr>
              <p:grpSpPr>
                <a:xfrm>
                  <a:off x="11225336" y="1164077"/>
                  <a:ext cx="1517593" cy="972227"/>
                  <a:chOff x="4646722" y="3055273"/>
                  <a:chExt cx="1517593" cy="972227"/>
                </a:xfrm>
              </p:grpSpPr>
              <p:grpSp>
                <p:nvGrpSpPr>
                  <p:cNvPr id="728" name="Group 727"/>
                  <p:cNvGrpSpPr/>
                  <p:nvPr/>
                </p:nvGrpSpPr>
                <p:grpSpPr>
                  <a:xfrm rot="19548300">
                    <a:off x="4699966" y="3081069"/>
                    <a:ext cx="697067" cy="919841"/>
                    <a:chOff x="6183846" y="1427203"/>
                    <a:chExt cx="697067" cy="919841"/>
                  </a:xfrm>
                </p:grpSpPr>
                <p:pic>
                  <p:nvPicPr>
                    <p:cNvPr id="734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83846" y="1427203"/>
                      <a:ext cx="697067" cy="91984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sp>
                  <p:nvSpPr>
                    <p:cNvPr id="735" name="Rectangle 734"/>
                    <p:cNvSpPr/>
                    <p:nvPr/>
                  </p:nvSpPr>
                  <p:spPr>
                    <a:xfrm>
                      <a:off x="6414535" y="2060552"/>
                      <a:ext cx="63001" cy="6661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729" name="Straight Arrow Connector 728"/>
                  <p:cNvCxnSpPr/>
                  <p:nvPr/>
                </p:nvCxnSpPr>
                <p:spPr>
                  <a:xfrm flipV="1">
                    <a:off x="5191431" y="3434257"/>
                    <a:ext cx="610558" cy="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0" name="Straight Arrow Connector 729"/>
                  <p:cNvCxnSpPr/>
                  <p:nvPr/>
                </p:nvCxnSpPr>
                <p:spPr>
                  <a:xfrm flipV="1">
                    <a:off x="5191431" y="3055273"/>
                    <a:ext cx="610558" cy="35973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1" name="Arc 730"/>
                  <p:cNvSpPr/>
                  <p:nvPr/>
                </p:nvSpPr>
                <p:spPr>
                  <a:xfrm>
                    <a:off x="4646722" y="3061737"/>
                    <a:ext cx="1023631" cy="965763"/>
                  </a:xfrm>
                  <a:prstGeom prst="arc">
                    <a:avLst>
                      <a:gd name="adj1" fmla="val 19122536"/>
                      <a:gd name="adj2" fmla="val 20770224"/>
                    </a:avLst>
                  </a:prstGeom>
                  <a:ln w="12700">
                    <a:solidFill>
                      <a:schemeClr val="tx1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32" name="TextBox 731"/>
                      <p:cNvSpPr txBox="1"/>
                      <p:nvPr/>
                    </p:nvSpPr>
                    <p:spPr>
                      <a:xfrm>
                        <a:off x="5556463" y="3154730"/>
                        <a:ext cx="332270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/>
                                </a:rPr>
                                <m:t>𝜙</m:t>
                              </m:r>
                            </m:oMath>
                          </m:oMathPara>
                        </a14:m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732" name="TextBox 7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556463" y="3154730"/>
                        <a:ext cx="332270" cy="276999"/>
                      </a:xfrm>
                      <a:prstGeom prst="rect">
                        <a:avLst/>
                      </a:prstGeom>
                      <a:blipFill rotWithShape="0">
                        <a:blip r:embed="rId35"/>
                        <a:stretch>
                          <a:fillRect b="-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ja-JP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33" name="TextBox 732"/>
                      <p:cNvSpPr txBox="1"/>
                      <p:nvPr/>
                    </p:nvSpPr>
                    <p:spPr>
                      <a:xfrm>
                        <a:off x="5405389" y="3644345"/>
                        <a:ext cx="75892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𝑑𝑒𝑠𝑖𝑟𝑒𝑑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33" name="TextBox 73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05389" y="3644345"/>
                        <a:ext cx="758926" cy="276999"/>
                      </a:xfrm>
                      <a:prstGeom prst="rect">
                        <a:avLst/>
                      </a:prstGeom>
                      <a:blipFill rotWithShape="0">
                        <a:blip r:embed="rId36"/>
                        <a:stretch>
                          <a:fillRect b="-434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ja-JP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27" name="Straight Arrow Connector 726"/>
                <p:cNvCxnSpPr/>
                <p:nvPr/>
              </p:nvCxnSpPr>
              <p:spPr>
                <a:xfrm>
                  <a:off x="11737151" y="1599912"/>
                  <a:ext cx="699139" cy="276424"/>
                </a:xfrm>
                <a:prstGeom prst="straightConnector1">
                  <a:avLst/>
                </a:prstGeom>
                <a:ln w="12700">
                  <a:solidFill>
                    <a:schemeClr val="accent6">
                      <a:lumMod val="7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4" name="Arc 723"/>
              <p:cNvSpPr/>
              <p:nvPr/>
            </p:nvSpPr>
            <p:spPr>
              <a:xfrm>
                <a:off x="10445535" y="1636691"/>
                <a:ext cx="3132034" cy="4232421"/>
              </a:xfrm>
              <a:prstGeom prst="arc">
                <a:avLst>
                  <a:gd name="adj1" fmla="val 14062801"/>
                  <a:gd name="adj2" fmla="val 15204689"/>
                </a:avLst>
              </a:prstGeom>
              <a:ln w="1270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5" name="Arc 724"/>
              <p:cNvSpPr/>
              <p:nvPr/>
            </p:nvSpPr>
            <p:spPr>
              <a:xfrm>
                <a:off x="10280563" y="1541812"/>
                <a:ext cx="3132034" cy="4232421"/>
              </a:xfrm>
              <a:prstGeom prst="arc">
                <a:avLst>
                  <a:gd name="adj1" fmla="val 16163886"/>
                  <a:gd name="adj2" fmla="val 17596239"/>
                </a:avLst>
              </a:prstGeom>
              <a:ln w="1270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2" name="Arc 721"/>
            <p:cNvSpPr/>
            <p:nvPr/>
          </p:nvSpPr>
          <p:spPr>
            <a:xfrm>
              <a:off x="11469704" y="879602"/>
              <a:ext cx="731286" cy="684687"/>
            </a:xfrm>
            <a:prstGeom prst="arc">
              <a:avLst>
                <a:gd name="adj1" fmla="val 552249"/>
                <a:gd name="adj2" fmla="val 2807343"/>
              </a:avLst>
            </a:prstGeom>
            <a:ln w="12700">
              <a:solidFill>
                <a:schemeClr val="accent6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6" name="Group 735"/>
          <p:cNvGrpSpPr/>
          <p:nvPr/>
        </p:nvGrpSpPr>
        <p:grpSpPr>
          <a:xfrm>
            <a:off x="8019705" y="4760512"/>
            <a:ext cx="2106154" cy="1768050"/>
            <a:chOff x="10492545" y="1468631"/>
            <a:chExt cx="2106154" cy="1768050"/>
          </a:xfrm>
        </p:grpSpPr>
        <p:grpSp>
          <p:nvGrpSpPr>
            <p:cNvPr id="737" name="Group 736"/>
            <p:cNvGrpSpPr/>
            <p:nvPr/>
          </p:nvGrpSpPr>
          <p:grpSpPr>
            <a:xfrm>
              <a:off x="10492545" y="1468631"/>
              <a:ext cx="2106154" cy="1768050"/>
              <a:chOff x="11062950" y="1946966"/>
              <a:chExt cx="2106154" cy="1768050"/>
            </a:xfrm>
          </p:grpSpPr>
          <p:pic>
            <p:nvPicPr>
              <p:cNvPr id="739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548300">
                <a:off x="11436689" y="2282279"/>
                <a:ext cx="697067" cy="9198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40" name="Rectangle 739"/>
              <p:cNvSpPr/>
              <p:nvPr/>
            </p:nvSpPr>
            <p:spPr>
              <a:xfrm rot="19548300">
                <a:off x="11798493" y="2928416"/>
                <a:ext cx="63001" cy="6661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41" name="Straight Arrow Connector 740"/>
              <p:cNvCxnSpPr/>
              <p:nvPr/>
            </p:nvCxnSpPr>
            <p:spPr>
              <a:xfrm flipV="1">
                <a:off x="11785223" y="2083520"/>
                <a:ext cx="288497" cy="192391"/>
              </a:xfrm>
              <a:prstGeom prst="straightConnector1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2" name="Arc 741"/>
              <p:cNvSpPr/>
              <p:nvPr/>
            </p:nvSpPr>
            <p:spPr>
              <a:xfrm>
                <a:off x="11664334" y="2494740"/>
                <a:ext cx="381791" cy="350048"/>
              </a:xfrm>
              <a:prstGeom prst="arc">
                <a:avLst>
                  <a:gd name="adj1" fmla="val 17301221"/>
                  <a:gd name="adj2" fmla="val 8932851"/>
                </a:avLst>
              </a:prstGeom>
              <a:ln w="317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3" name="TextBox 742"/>
                  <p:cNvSpPr txBox="1"/>
                  <p:nvPr/>
                </p:nvSpPr>
                <p:spPr>
                  <a:xfrm>
                    <a:off x="11062950" y="3219624"/>
                    <a:ext cx="2106154" cy="49539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 smtClean="0">
                                  <a:latin typeface="Cambria Math"/>
                                </a:rPr>
                                <m:t>𝜙</m:t>
                              </m:r>
                            </m:e>
                          </m:acc>
                          <m:r>
                            <a:rPr lang="en-US" sz="1400" b="0" i="1" smtClean="0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/>
                                </a:rPr>
                                <m:t>𝑊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𝑅𝐼𝐺𝐻𝑇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𝐿𝐸𝐹𝑇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43" name="TextBox 7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62950" y="3219624"/>
                    <a:ext cx="2106154" cy="495392"/>
                  </a:xfrm>
                  <a:prstGeom prst="rect">
                    <a:avLst/>
                  </a:prstGeom>
                  <a:blipFill rotWithShape="0">
                    <a:blip r:embed="rId37"/>
                    <a:stretch>
                      <a:fillRect b="-1235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4" name="TextBox 743"/>
                  <p:cNvSpPr txBox="1"/>
                  <p:nvPr/>
                </p:nvSpPr>
                <p:spPr>
                  <a:xfrm>
                    <a:off x="12035881" y="1946966"/>
                    <a:ext cx="59362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/>
                                </a:rPr>
                                <m:t>𝐿𝐸𝐹𝑇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744" name="TextBox 7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35881" y="1946966"/>
                    <a:ext cx="593624" cy="276999"/>
                  </a:xfrm>
                  <a:prstGeom prst="rect">
                    <a:avLst/>
                  </a:prstGeom>
                  <a:blipFill rotWithShape="0"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5" name="TextBox 744"/>
                  <p:cNvSpPr txBox="1"/>
                  <p:nvPr/>
                </p:nvSpPr>
                <p:spPr>
                  <a:xfrm>
                    <a:off x="12419608" y="2505741"/>
                    <a:ext cx="66576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/>
                                </a:rPr>
                                <m:t>𝑅𝐼𝐺𝐻𝑇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745" name="TextBox 7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19608" y="2505741"/>
                    <a:ext cx="665760" cy="276999"/>
                  </a:xfrm>
                  <a:prstGeom prst="rect">
                    <a:avLst/>
                  </a:prstGeom>
                  <a:blipFill rotWithShape="0"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6" name="TextBox 745"/>
                  <p:cNvSpPr txBox="1"/>
                  <p:nvPr/>
                </p:nvSpPr>
                <p:spPr>
                  <a:xfrm>
                    <a:off x="11944990" y="2335818"/>
                    <a:ext cx="356829" cy="3178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 smtClean="0">
                                  <a:latin typeface="Cambria Math"/>
                                </a:rPr>
                                <m:t>𝜙</m:t>
                              </m:r>
                            </m:e>
                          </m:acc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46" name="TextBox 7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44990" y="2335818"/>
                    <a:ext cx="356829" cy="317844"/>
                  </a:xfrm>
                  <a:prstGeom prst="rect">
                    <a:avLst/>
                  </a:prstGeom>
                  <a:blipFill rotWithShape="0">
                    <a:blip r:embed="rId40"/>
                    <a:stretch>
                      <a:fillRect b="-9615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38" name="Straight Arrow Connector 737"/>
            <p:cNvCxnSpPr/>
            <p:nvPr/>
          </p:nvCxnSpPr>
          <p:spPr>
            <a:xfrm flipV="1">
              <a:off x="11628622" y="2234632"/>
              <a:ext cx="288497" cy="192391"/>
            </a:xfrm>
            <a:prstGeom prst="straightConnector1">
              <a:avLst/>
            </a:prstGeom>
            <a:ln w="15875">
              <a:solidFill>
                <a:schemeClr val="accent6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1" name="Straight Connector 540"/>
          <p:cNvCxnSpPr/>
          <p:nvPr/>
        </p:nvCxnSpPr>
        <p:spPr>
          <a:xfrm flipV="1">
            <a:off x="0" y="3606349"/>
            <a:ext cx="10073531" cy="10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1" name="Group 770"/>
          <p:cNvGrpSpPr/>
          <p:nvPr/>
        </p:nvGrpSpPr>
        <p:grpSpPr>
          <a:xfrm>
            <a:off x="7840960" y="812778"/>
            <a:ext cx="2401250" cy="2115614"/>
            <a:chOff x="4638396" y="3658348"/>
            <a:chExt cx="2401250" cy="21156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2" name="TextBox 771"/>
                <p:cNvSpPr txBox="1"/>
                <p:nvPr/>
              </p:nvSpPr>
              <p:spPr>
                <a:xfrm>
                  <a:off x="4638396" y="4543269"/>
                  <a:ext cx="2401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/>
                          </a:rPr>
                          <m:t>𝑢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/>
                              </a:rPr>
                              <m:t>t</m:t>
                            </m:r>
                          </m:e>
                        </m:d>
                        <m:r>
                          <a:rPr lang="en-US" sz="1400" b="0" i="1" smtClean="0">
                            <a:latin typeface="Cambria Math"/>
                          </a:rPr>
                          <m:t>= 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𝑃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/>
                          </a:rPr>
                          <m:t>t</m:t>
                        </m:r>
                        <m:r>
                          <a:rPr lang="en-US" sz="1400" b="0" i="1" smtClean="0">
                            <a:latin typeface="Cambria Math"/>
                          </a:rPr>
                          <m:t>]+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𝐷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/>
                          </a:rPr>
                          <m:t>t</m:t>
                        </m:r>
                        <m:r>
                          <a:rPr lang="en-US" sz="1400" b="0" i="1" smtClean="0">
                            <a:latin typeface="Cambria Math"/>
                          </a:rPr>
                          <m:t>]</m:t>
                        </m:r>
                      </m:oMath>
                    </m:oMathPara>
                  </a14:m>
                  <a:endParaRPr lang="en-US" sz="1400" b="0" dirty="0" smtClean="0"/>
                </a:p>
              </p:txBody>
            </p:sp>
          </mc:Choice>
          <mc:Fallback xmlns="">
            <p:sp>
              <p:nvSpPr>
                <p:cNvPr id="772" name="TextBox 7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8396" y="4543269"/>
                  <a:ext cx="2401250" cy="307777"/>
                </a:xfrm>
                <a:prstGeom prst="rect">
                  <a:avLst/>
                </a:prstGeom>
                <a:blipFill rotWithShape="0">
                  <a:blip r:embed="rId41"/>
                  <a:stretch>
                    <a:fillRect b="-980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3" name="Rectangle 772"/>
                <p:cNvSpPr/>
                <p:nvPr/>
              </p:nvSpPr>
              <p:spPr>
                <a:xfrm>
                  <a:off x="4795485" y="4209079"/>
                  <a:ext cx="206178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/>
                          </a:rPr>
                          <m:t>𝑒</m:t>
                        </m:r>
                        <m:r>
                          <a:rPr lang="en-US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𝑑𝑒𝑠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𝑖𝑟𝑒𝑑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𝑛𝑜𝑟𝑚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3" name="Rectangle 7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485" y="4209079"/>
                  <a:ext cx="2061783" cy="338554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4" name="TextBox 773"/>
                <p:cNvSpPr txBox="1"/>
                <p:nvPr/>
              </p:nvSpPr>
              <p:spPr>
                <a:xfrm>
                  <a:off x="4766146" y="4826267"/>
                  <a:ext cx="2120463" cy="9476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:r>
                    <a:rPr lang="en-US" sz="1000" dirty="0" smtClean="0"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Where,</a:t>
                  </a:r>
                  <a:r>
                    <a:rPr lang="en-US" sz="1400" b="0" i="1" dirty="0" smtClean="0">
                      <a:latin typeface="Cambria Math"/>
                    </a:rPr>
                    <a:t/>
                  </a:r>
                  <a:br>
                    <a:rPr lang="en-US" sz="1400" b="0" i="1" dirty="0" smtClean="0">
                      <a:latin typeface="Cambria Math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/>
                              </a:rPr>
                              <m:t>t</m:t>
                            </m:r>
                          </m:e>
                        </m:d>
                        <m:r>
                          <a:rPr lang="en-US" sz="1400" b="0" i="0" smtClean="0">
                            <a:latin typeface="Cambria Math"/>
                          </a:rPr>
                          <m:t>= </m:t>
                        </m:r>
                        <m:r>
                          <a:rPr lang="en-US" sz="1400" b="1" i="1" smtClean="0">
                            <a:latin typeface="Cambria Math"/>
                          </a:rPr>
                          <m:t>𝑫</m:t>
                        </m:r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/>
                              </a:rPr>
                              <m:t>𝑑𝑡</m:t>
                            </m:r>
                          </m:den>
                        </m:f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𝑓𝑖𝑙𝑡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/>
                                  </a:rPr>
                                  <m:t>t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1400" b="0" dirty="0" smtClean="0"/>
                </a:p>
                <a:p>
                  <a:endParaRPr lang="en-US" sz="5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𝑃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/>
                              </a:rPr>
                              <m:t>t</m:t>
                            </m:r>
                          </m:e>
                        </m:d>
                        <m:r>
                          <a:rPr lang="en-US" sz="1400" i="1">
                            <a:latin typeface="Cambria Math"/>
                          </a:rPr>
                          <m:t>=  </m:t>
                        </m:r>
                        <m:r>
                          <a:rPr lang="en-US" sz="1400" b="1" i="1">
                            <a:latin typeface="Cambria Math"/>
                          </a:rPr>
                          <m:t>𝑷</m:t>
                        </m:r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1400" i="1">
                            <a:latin typeface="Cambria Math"/>
                          </a:rPr>
                          <m:t>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/>
                              </a:rPr>
                              <m:t>t</m:t>
                            </m:r>
                          </m:e>
                        </m:d>
                      </m:oMath>
                    </m:oMathPara>
                  </a14:m>
                  <a:r>
                    <a:rPr lang="en-US" sz="500" b="0" dirty="0" smtClean="0"/>
                    <a:t/>
                  </a:r>
                  <a:br>
                    <a:rPr lang="en-US" sz="500" b="0" dirty="0" smtClean="0"/>
                  </a:br>
                  <a:endParaRPr lang="en-US" sz="1400" b="0" dirty="0" smtClean="0"/>
                </a:p>
              </p:txBody>
            </p:sp>
          </mc:Choice>
          <mc:Fallback xmlns="">
            <p:sp>
              <p:nvSpPr>
                <p:cNvPr id="774" name="TextBox 7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6146" y="4826267"/>
                  <a:ext cx="2120463" cy="947695"/>
                </a:xfrm>
                <a:prstGeom prst="rect">
                  <a:avLst/>
                </a:prstGeom>
                <a:blipFill rotWithShape="0"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5" name="TextBox 62"/>
            <p:cNvSpPr txBox="1">
              <a:spLocks noChangeArrowheads="1"/>
            </p:cNvSpPr>
            <p:nvPr/>
          </p:nvSpPr>
          <p:spPr bwMode="auto">
            <a:xfrm>
              <a:off x="4755524" y="3658348"/>
              <a:ext cx="212985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r>
                <a:rPr lang="en-US" sz="1000" b="1" dirty="0" smtClean="0">
                  <a:solidFill>
                    <a:srgbClr val="002060"/>
                  </a:solidFill>
                  <a:latin typeface="Verdana" pitchFamily="34" charset="0"/>
                </a:rPr>
                <a:t>PD </a:t>
              </a:r>
              <a:r>
                <a:rPr lang="ja-JP" altLang="en-US" sz="1000" b="1" dirty="0" smtClean="0">
                  <a:solidFill>
                    <a:srgbClr val="002060"/>
                  </a:solidFill>
                  <a:latin typeface="Verdana" pitchFamily="34" charset="0"/>
                </a:rPr>
                <a:t>制御</a:t>
              </a:r>
              <a:r>
                <a:rPr lang="en-US" sz="1000" b="1" dirty="0" smtClean="0">
                  <a:solidFill>
                    <a:srgbClr val="002060"/>
                  </a:solidFill>
                  <a:latin typeface="Verdana" pitchFamily="34" charset="0"/>
                </a:rPr>
                <a:t>:</a:t>
              </a:r>
              <a:endParaRPr lang="en-US" sz="1000" b="1" dirty="0">
                <a:solidFill>
                  <a:srgbClr val="002060"/>
                </a:solidFill>
                <a:latin typeface="Verdana" pitchFamily="34" charset="0"/>
              </a:endParaRPr>
            </a:p>
          </p:txBody>
        </p:sp>
      </p:grpSp>
      <p:sp>
        <p:nvSpPr>
          <p:cNvPr id="776" name="TextBox 62"/>
          <p:cNvSpPr txBox="1">
            <a:spLocks noChangeArrowheads="1"/>
          </p:cNvSpPr>
          <p:nvPr/>
        </p:nvSpPr>
        <p:spPr bwMode="auto">
          <a:xfrm>
            <a:off x="4030294" y="1060101"/>
            <a:ext cx="21298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</a:rPr>
              <a:t>A:  </a:t>
            </a:r>
            <a:r>
              <a:rPr lang="ja-JP" altLang="en-US" sz="1000" b="1" dirty="0" smtClean="0">
                <a:solidFill>
                  <a:srgbClr val="002060"/>
                </a:solidFill>
                <a:latin typeface="Verdana" pitchFamily="34" charset="0"/>
              </a:rPr>
              <a:t>光処理</a:t>
            </a:r>
            <a:endParaRPr lang="en-US" sz="10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sp>
        <p:nvSpPr>
          <p:cNvPr id="777" name="TextBox 62"/>
          <p:cNvSpPr txBox="1">
            <a:spLocks noChangeArrowheads="1"/>
          </p:cNvSpPr>
          <p:nvPr/>
        </p:nvSpPr>
        <p:spPr bwMode="auto">
          <a:xfrm>
            <a:off x="4024536" y="2248676"/>
            <a:ext cx="21298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</a:rPr>
              <a:t>B:  </a:t>
            </a:r>
            <a:r>
              <a:rPr lang="ja-JP" altLang="en-US" sz="1000" b="1" dirty="0" smtClean="0">
                <a:solidFill>
                  <a:srgbClr val="002060"/>
                </a:solidFill>
                <a:latin typeface="Verdana" pitchFamily="34" charset="0"/>
              </a:rPr>
              <a:t>ゾーントラッキング制御</a:t>
            </a:r>
            <a:endParaRPr lang="en-US" sz="10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sp>
        <p:nvSpPr>
          <p:cNvPr id="778" name="TextBox 62"/>
          <p:cNvSpPr txBox="1">
            <a:spLocks noChangeArrowheads="1"/>
          </p:cNvSpPr>
          <p:nvPr/>
        </p:nvSpPr>
        <p:spPr bwMode="auto">
          <a:xfrm>
            <a:off x="4040525" y="2524958"/>
            <a:ext cx="21298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ja-JP" altLang="en-US" sz="1000" b="1" dirty="0" smtClean="0">
                <a:solidFill>
                  <a:srgbClr val="002060"/>
                </a:solidFill>
                <a:latin typeface="Verdana" pitchFamily="34" charset="0"/>
              </a:rPr>
              <a:t>ゾーントラッキング</a:t>
            </a:r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</a:rPr>
              <a:t>:</a:t>
            </a:r>
            <a:endParaRPr lang="en-US" sz="10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sp>
        <p:nvSpPr>
          <p:cNvPr id="779" name="TextBox 778"/>
          <p:cNvSpPr txBox="1"/>
          <p:nvPr/>
        </p:nvSpPr>
        <p:spPr>
          <a:xfrm>
            <a:off x="4087449" y="2734434"/>
            <a:ext cx="1914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走行体の移動距離と角度に基づいて決定</a:t>
            </a:r>
            <a:endParaRPr lang="en-US" sz="10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80" name="TextBox 779"/>
          <p:cNvSpPr txBox="1"/>
          <p:nvPr/>
        </p:nvSpPr>
        <p:spPr>
          <a:xfrm>
            <a:off x="8561879" y="1016547"/>
            <a:ext cx="14361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ライトセンサ値</a:t>
            </a:r>
            <a:endParaRPr lang="en-US" sz="10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81" name="Right Brace 780"/>
          <p:cNvSpPr/>
          <p:nvPr/>
        </p:nvSpPr>
        <p:spPr>
          <a:xfrm rot="16200000">
            <a:off x="9110902" y="543387"/>
            <a:ext cx="184883" cy="1570960"/>
          </a:xfrm>
          <a:prstGeom prst="rightBrace">
            <a:avLst>
              <a:gd name="adj1" fmla="val 23251"/>
              <a:gd name="adj2" fmla="val 49369"/>
            </a:avLst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985675" y="1103345"/>
            <a:ext cx="3367453" cy="2185087"/>
            <a:chOff x="5114564" y="1532151"/>
            <a:chExt cx="3367453" cy="21850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2" name="TextBox 781"/>
                <p:cNvSpPr txBox="1"/>
                <p:nvPr/>
              </p:nvSpPr>
              <p:spPr>
                <a:xfrm>
                  <a:off x="5120071" y="3471017"/>
                  <a:ext cx="336194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𝑐𝑢𝑟𝑟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−(.3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𝑏𝑙𝑎𝑐𝑘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.7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82" name="TextBox 7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0071" y="3471017"/>
                  <a:ext cx="3361946" cy="246221"/>
                </a:xfrm>
                <a:prstGeom prst="rect">
                  <a:avLst/>
                </a:prstGeom>
                <a:blipFill rotWithShape="0">
                  <a:blip r:embed="rId44"/>
                  <a:stretch>
                    <a:fillRect l="-2178" r="-363" b="-375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83" name="Group 782"/>
            <p:cNvGrpSpPr/>
            <p:nvPr/>
          </p:nvGrpSpPr>
          <p:grpSpPr>
            <a:xfrm>
              <a:off x="5114564" y="1532151"/>
              <a:ext cx="2200946" cy="1837236"/>
              <a:chOff x="6504110" y="5555652"/>
              <a:chExt cx="2200946" cy="1837236"/>
            </a:xfrm>
          </p:grpSpPr>
          <p:cxnSp>
            <p:nvCxnSpPr>
              <p:cNvPr id="784" name="Straight Connector 783"/>
              <p:cNvCxnSpPr/>
              <p:nvPr/>
            </p:nvCxnSpPr>
            <p:spPr>
              <a:xfrm flipV="1">
                <a:off x="6519493" y="5555652"/>
                <a:ext cx="9933" cy="1828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5" name="Straight Connector 784"/>
              <p:cNvCxnSpPr/>
              <p:nvPr/>
            </p:nvCxnSpPr>
            <p:spPr>
              <a:xfrm flipV="1">
                <a:off x="6504110" y="7392888"/>
                <a:ext cx="22009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6" name="Freeform 785"/>
              <p:cNvSpPr/>
              <p:nvPr/>
            </p:nvSpPr>
            <p:spPr>
              <a:xfrm>
                <a:off x="6531919" y="5612512"/>
                <a:ext cx="2006221" cy="1768922"/>
              </a:xfrm>
              <a:custGeom>
                <a:avLst/>
                <a:gdLst>
                  <a:gd name="connsiteX0" fmla="*/ 0 w 2006221"/>
                  <a:gd name="connsiteY0" fmla="*/ 1768922 h 1768922"/>
                  <a:gd name="connsiteX1" fmla="*/ 805218 w 2006221"/>
                  <a:gd name="connsiteY1" fmla="*/ 1509614 h 1768922"/>
                  <a:gd name="connsiteX2" fmla="*/ 1303361 w 2006221"/>
                  <a:gd name="connsiteY2" fmla="*/ 288140 h 1768922"/>
                  <a:gd name="connsiteX3" fmla="*/ 2006221 w 2006221"/>
                  <a:gd name="connsiteY3" fmla="*/ 15184 h 176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6221" h="1768922">
                    <a:moveTo>
                      <a:pt x="0" y="1768922"/>
                    </a:moveTo>
                    <a:cubicBezTo>
                      <a:pt x="293995" y="1762666"/>
                      <a:pt x="587991" y="1756411"/>
                      <a:pt x="805218" y="1509614"/>
                    </a:cubicBezTo>
                    <a:cubicBezTo>
                      <a:pt x="1022445" y="1262817"/>
                      <a:pt x="1103194" y="537212"/>
                      <a:pt x="1303361" y="288140"/>
                    </a:cubicBezTo>
                    <a:cubicBezTo>
                      <a:pt x="1503528" y="39068"/>
                      <a:pt x="1767385" y="-35995"/>
                      <a:pt x="2006221" y="15184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7" name="Straight Arrow Connector 786"/>
              <p:cNvCxnSpPr/>
              <p:nvPr/>
            </p:nvCxnSpPr>
            <p:spPr>
              <a:xfrm>
                <a:off x="6912206" y="6722637"/>
                <a:ext cx="0" cy="559170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8" name="Straight Arrow Connector 787"/>
              <p:cNvCxnSpPr/>
              <p:nvPr/>
            </p:nvCxnSpPr>
            <p:spPr>
              <a:xfrm flipV="1">
                <a:off x="8280358" y="5662431"/>
                <a:ext cx="0" cy="583152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9" name="Donut 788"/>
              <p:cNvSpPr/>
              <p:nvPr/>
            </p:nvSpPr>
            <p:spPr>
              <a:xfrm>
                <a:off x="7495286" y="6741136"/>
                <a:ext cx="45719" cy="58749"/>
              </a:xfrm>
              <a:prstGeom prst="donu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0" name="Rectangle 789"/>
                  <p:cNvSpPr/>
                  <p:nvPr/>
                </p:nvSpPr>
                <p:spPr>
                  <a:xfrm>
                    <a:off x="7441218" y="6692616"/>
                    <a:ext cx="760016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𝑛𝑜𝑟𝑚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0" name="Rectangle 78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41218" y="6692616"/>
                    <a:ext cx="760016" cy="338554"/>
                  </a:xfrm>
                  <a:prstGeom prst="rect">
                    <a:avLst/>
                  </a:prstGeom>
                  <a:blipFill rotWithShape="0">
                    <a:blip r:embed="rId4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1" name="Rectangle 790"/>
                  <p:cNvSpPr/>
                  <p:nvPr/>
                </p:nvSpPr>
                <p:spPr>
                  <a:xfrm>
                    <a:off x="7870548" y="6178735"/>
                    <a:ext cx="760208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𝑏𝑙𝑎𝑐𝑘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1" name="Rectangle 7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0548" y="6178735"/>
                    <a:ext cx="760208" cy="338554"/>
                  </a:xfrm>
                  <a:prstGeom prst="rect">
                    <a:avLst/>
                  </a:prstGeom>
                  <a:blipFill rotWithShape="0">
                    <a:blip r:embed="rId4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2" name="Rectangle 791"/>
                  <p:cNvSpPr/>
                  <p:nvPr/>
                </p:nvSpPr>
                <p:spPr>
                  <a:xfrm>
                    <a:off x="6551034" y="6324268"/>
                    <a:ext cx="773224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𝑤h𝑖𝑡𝑒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2" name="Rectangle 79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51034" y="6324268"/>
                    <a:ext cx="773224" cy="338554"/>
                  </a:xfrm>
                  <a:prstGeom prst="rect">
                    <a:avLst/>
                  </a:prstGeom>
                  <a:blipFill rotWithShape="0">
                    <a:blip r:embed="rId4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793" name="TextBox 62"/>
          <p:cNvSpPr txBox="1">
            <a:spLocks noChangeArrowheads="1"/>
          </p:cNvSpPr>
          <p:nvPr/>
        </p:nvSpPr>
        <p:spPr bwMode="auto">
          <a:xfrm>
            <a:off x="4030294" y="1306473"/>
            <a:ext cx="21298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ja-JP" altLang="en-US" sz="1000" b="1" dirty="0" smtClean="0">
                <a:solidFill>
                  <a:srgbClr val="002060"/>
                </a:solidFill>
                <a:latin typeface="Verdana" pitchFamily="34" charset="0"/>
              </a:rPr>
              <a:t>ライトセンサ値の正規化</a:t>
            </a:r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</a:rPr>
              <a:t>:</a:t>
            </a:r>
            <a:endParaRPr lang="en-US" sz="10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sp>
        <p:nvSpPr>
          <p:cNvPr id="794" name="TextBox 793"/>
          <p:cNvSpPr txBox="1"/>
          <p:nvPr/>
        </p:nvSpPr>
        <p:spPr>
          <a:xfrm>
            <a:off x="4077218" y="1515949"/>
            <a:ext cx="1914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競技の実環境における白色・黒色の値に基づいて</a:t>
            </a:r>
            <a:r>
              <a:rPr lang="ja-JP" altLang="en-US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決定</a:t>
            </a:r>
            <a:endParaRPr lang="en-US" sz="10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95" name="TextBox 62"/>
          <p:cNvSpPr txBox="1">
            <a:spLocks noChangeArrowheads="1"/>
          </p:cNvSpPr>
          <p:nvPr/>
        </p:nvSpPr>
        <p:spPr bwMode="auto">
          <a:xfrm>
            <a:off x="3982916" y="544010"/>
            <a:ext cx="21298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b="1" dirty="0">
                <a:solidFill>
                  <a:srgbClr val="002060"/>
                </a:solidFill>
                <a:latin typeface="Verdana" pitchFamily="34" charset="0"/>
              </a:rPr>
              <a:t>2</a:t>
            </a:r>
            <a:r>
              <a:rPr lang="en-US" sz="1200" b="1" dirty="0" smtClean="0">
                <a:solidFill>
                  <a:srgbClr val="002060"/>
                </a:solidFill>
                <a:latin typeface="Verdana" pitchFamily="34" charset="0"/>
              </a:rPr>
              <a:t>: </a:t>
            </a:r>
            <a:r>
              <a:rPr lang="ja-JP" altLang="en-US" sz="1200" b="1" dirty="0" smtClean="0">
                <a:solidFill>
                  <a:srgbClr val="002060"/>
                </a:solidFill>
                <a:latin typeface="Verdana" pitchFamily="34" charset="0"/>
              </a:rPr>
              <a:t>ライントレース</a:t>
            </a:r>
            <a:endParaRPr lang="en-US" sz="12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sp>
        <p:nvSpPr>
          <p:cNvPr id="282" name="TextBox 281"/>
          <p:cNvSpPr txBox="1"/>
          <p:nvPr/>
        </p:nvSpPr>
        <p:spPr>
          <a:xfrm>
            <a:off x="10081441" y="773145"/>
            <a:ext cx="2378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solidFill>
                  <a:srgbClr val="F79646">
                    <a:lumMod val="75000"/>
                  </a:srgb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移動に伴う走行体の状態遷移</a:t>
            </a:r>
            <a:endParaRPr lang="en-US" sz="1000" dirty="0" smtClean="0">
              <a:solidFill>
                <a:srgbClr val="F79646">
                  <a:lumMod val="75000"/>
                </a:srgb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85" name="TextBox 62"/>
          <p:cNvSpPr txBox="1">
            <a:spLocks noChangeArrowheads="1"/>
          </p:cNvSpPr>
          <p:nvPr/>
        </p:nvSpPr>
        <p:spPr bwMode="auto">
          <a:xfrm>
            <a:off x="10073531" y="5148943"/>
            <a:ext cx="21298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1200" b="1" dirty="0">
                <a:solidFill>
                  <a:srgbClr val="002060"/>
                </a:solidFill>
                <a:latin typeface="Verdana" pitchFamily="34" charset="0"/>
              </a:rPr>
              <a:t>7</a:t>
            </a:r>
            <a:r>
              <a:rPr lang="en-US" sz="1200" b="1" dirty="0" smtClean="0">
                <a:solidFill>
                  <a:srgbClr val="002060"/>
                </a:solidFill>
                <a:latin typeface="Verdana" pitchFamily="34" charset="0"/>
              </a:rPr>
              <a:t>: EV3 </a:t>
            </a:r>
            <a:r>
              <a:rPr lang="ja-JP" altLang="en-US" sz="1200" b="1" dirty="0" smtClean="0">
                <a:solidFill>
                  <a:srgbClr val="002060"/>
                </a:solidFill>
                <a:latin typeface="Verdana" pitchFamily="34" charset="0"/>
              </a:rPr>
              <a:t>アルゴリズム</a:t>
            </a:r>
            <a:endParaRPr lang="en-US" sz="12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sp>
        <p:nvSpPr>
          <p:cNvPr id="286" name="TextBox 285"/>
          <p:cNvSpPr txBox="1"/>
          <p:nvPr/>
        </p:nvSpPr>
        <p:spPr>
          <a:xfrm>
            <a:off x="10211565" y="7557742"/>
            <a:ext cx="2429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EV3 </a:t>
            </a:r>
            <a:r>
              <a:rPr lang="ja-JP" altLang="en-US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のライトセンサを使っての </a:t>
            </a:r>
            <a:r>
              <a:rPr lang="en-US" altLang="ja-JP" sz="1000" dirty="0" err="1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Sphero</a:t>
            </a:r>
            <a:r>
              <a:rPr lang="en-US" altLang="ja-JP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LED </a:t>
            </a:r>
            <a:r>
              <a:rPr lang="ja-JP" altLang="en-US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からの </a:t>
            </a:r>
            <a:r>
              <a:rPr lang="en-US" altLang="ja-JP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EV3 </a:t>
            </a:r>
            <a:r>
              <a:rPr lang="ja-JP" altLang="en-US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の起動</a:t>
            </a:r>
            <a:endParaRPr lang="en-US" sz="1000" dirty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89" name="Picture 3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8284" y="8003088"/>
            <a:ext cx="958290" cy="755617"/>
          </a:xfrm>
          <a:prstGeom prst="rect">
            <a:avLst/>
          </a:prstGeom>
          <a:noFill/>
          <a:ln w="12700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1" name="Picture 4"/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357" y="8810656"/>
            <a:ext cx="958290" cy="755617"/>
          </a:xfrm>
          <a:prstGeom prst="rect">
            <a:avLst/>
          </a:prstGeom>
          <a:noFill/>
          <a:ln w="12700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3" name="Oval 292"/>
          <p:cNvSpPr/>
          <p:nvPr/>
        </p:nvSpPr>
        <p:spPr>
          <a:xfrm>
            <a:off x="11799413" y="8018568"/>
            <a:ext cx="528519" cy="56921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4" name="Oval 293"/>
          <p:cNvSpPr/>
          <p:nvPr/>
        </p:nvSpPr>
        <p:spPr>
          <a:xfrm>
            <a:off x="11823876" y="8810930"/>
            <a:ext cx="482452" cy="569211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10239066" y="8347942"/>
            <a:ext cx="1342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誤検出を防ぐため、カラーセンサデータの </a:t>
            </a:r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100 </a:t>
            </a:r>
            <a:r>
              <a:rPr lang="ja-JP" alt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点移動平均</a:t>
            </a:r>
            <a:r>
              <a:rPr lang="ja-JP" altLang="en-US" sz="10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を</a:t>
            </a:r>
            <a:r>
              <a:rPr lang="ja-JP" altLang="en-US" sz="10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取ります。</a:t>
            </a:r>
            <a:endParaRPr lang="en-US" sz="10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96" name="Straight Connector 295"/>
          <p:cNvCxnSpPr>
            <a:stCxn id="293" idx="2"/>
            <a:endCxn id="300" idx="3"/>
          </p:cNvCxnSpPr>
          <p:nvPr/>
        </p:nvCxnSpPr>
        <p:spPr>
          <a:xfrm flipH="1" flipV="1">
            <a:off x="11288873" y="8133874"/>
            <a:ext cx="510540" cy="169300"/>
          </a:xfrm>
          <a:prstGeom prst="line">
            <a:avLst/>
          </a:prstGeom>
          <a:ln w="508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>
            <a:stCxn id="294" idx="2"/>
            <a:endCxn id="301" idx="3"/>
          </p:cNvCxnSpPr>
          <p:nvPr/>
        </p:nvCxnSpPr>
        <p:spPr>
          <a:xfrm flipH="1">
            <a:off x="11369804" y="9095536"/>
            <a:ext cx="454072" cy="252394"/>
          </a:xfrm>
          <a:prstGeom prst="line">
            <a:avLst/>
          </a:prstGeom>
          <a:ln w="50800">
            <a:solidFill>
              <a:srgbClr val="00B0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10289232" y="8010763"/>
            <a:ext cx="9996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b="1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誤検出</a:t>
            </a:r>
            <a:endParaRPr lang="en-US" sz="1000" b="1" dirty="0" smtClean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01" name="TextBox 300"/>
          <p:cNvSpPr txBox="1"/>
          <p:nvPr/>
        </p:nvSpPr>
        <p:spPr>
          <a:xfrm>
            <a:off x="10370163" y="9147875"/>
            <a:ext cx="999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b="1" dirty="0" smtClean="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オブジェクト検出</a:t>
            </a:r>
            <a:endParaRPr lang="en-US" sz="1000" b="1" dirty="0" smtClean="0">
              <a:solidFill>
                <a:srgbClr val="00B05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02" name="TextBox 301"/>
          <p:cNvSpPr txBox="1"/>
          <p:nvPr/>
        </p:nvSpPr>
        <p:spPr>
          <a:xfrm>
            <a:off x="10098988" y="2645976"/>
            <a:ext cx="1040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 smtClean="0">
                <a:solidFill>
                  <a:srgbClr val="F79646">
                    <a:lumMod val="75000"/>
                  </a:srgb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衝突の際の値は </a:t>
            </a:r>
            <a:r>
              <a:rPr lang="en-US" altLang="ja-JP" sz="1000" dirty="0" smtClean="0">
                <a:solidFill>
                  <a:srgbClr val="F79646">
                    <a:lumMod val="75000"/>
                  </a:srgb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Bluetooth </a:t>
            </a:r>
            <a:r>
              <a:rPr lang="ja-JP" altLang="en-US" sz="1000" dirty="0" smtClean="0">
                <a:solidFill>
                  <a:srgbClr val="F79646">
                    <a:lumMod val="75000"/>
                  </a:srgb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で測定したデータにより決定</a:t>
            </a:r>
            <a:endParaRPr lang="en-US" altLang="ja-JP" sz="1000" dirty="0" smtClean="0">
              <a:solidFill>
                <a:srgbClr val="F79646">
                  <a:lumMod val="75000"/>
                </a:srgb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en-US" sz="1000" dirty="0" smtClean="0">
              <a:solidFill>
                <a:srgbClr val="F79646">
                  <a:lumMod val="75000"/>
                </a:srgb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303" name="Straight Connector 302"/>
          <p:cNvCxnSpPr/>
          <p:nvPr/>
        </p:nvCxnSpPr>
        <p:spPr>
          <a:xfrm>
            <a:off x="10073531" y="5123412"/>
            <a:ext cx="27280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>
            <a:endCxn id="240" idx="2"/>
          </p:cNvCxnSpPr>
          <p:nvPr/>
        </p:nvCxnSpPr>
        <p:spPr>
          <a:xfrm flipV="1">
            <a:off x="11655201" y="5688552"/>
            <a:ext cx="500466" cy="406481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/>
          <p:cNvSpPr txBox="1"/>
          <p:nvPr/>
        </p:nvSpPr>
        <p:spPr>
          <a:xfrm>
            <a:off x="11642003" y="5442331"/>
            <a:ext cx="10273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EV3 Brick 1</a:t>
            </a:r>
            <a:endParaRPr lang="en-US" sz="1000" b="1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45" name="Straight Connector 244"/>
          <p:cNvCxnSpPr>
            <a:endCxn id="249" idx="0"/>
          </p:cNvCxnSpPr>
          <p:nvPr/>
        </p:nvCxnSpPr>
        <p:spPr>
          <a:xfrm>
            <a:off x="12076582" y="6992704"/>
            <a:ext cx="416132" cy="105035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/>
          <p:cNvSpPr txBox="1"/>
          <p:nvPr/>
        </p:nvSpPr>
        <p:spPr>
          <a:xfrm>
            <a:off x="10151498" y="7077312"/>
            <a:ext cx="10273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EV3 Brick 2</a:t>
            </a:r>
            <a:endParaRPr lang="en-US" sz="1000" b="1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12082275" y="7097739"/>
            <a:ext cx="820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ライト</a:t>
            </a:r>
            <a:r>
              <a:rPr lang="en-US" altLang="ja-JP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altLang="ja-JP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ja-JP" alt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センサ</a:t>
            </a:r>
            <a:endParaRPr lang="en-US" sz="1000" b="1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52" name="Straight Connector 251"/>
          <p:cNvCxnSpPr>
            <a:endCxn id="247" idx="0"/>
          </p:cNvCxnSpPr>
          <p:nvPr/>
        </p:nvCxnSpPr>
        <p:spPr>
          <a:xfrm flipH="1">
            <a:off x="10665162" y="6712072"/>
            <a:ext cx="404574" cy="36524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/>
          <p:cNvSpPr txBox="1"/>
          <p:nvPr/>
        </p:nvSpPr>
        <p:spPr>
          <a:xfrm>
            <a:off x="10441486" y="5416123"/>
            <a:ext cx="10783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ja-JP" altLang="en-US" sz="10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尻尾</a:t>
            </a:r>
            <a:endParaRPr lang="en-US" sz="1000" b="1" dirty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57" name="Straight Connector 256"/>
          <p:cNvCxnSpPr/>
          <p:nvPr/>
        </p:nvCxnSpPr>
        <p:spPr>
          <a:xfrm flipV="1">
            <a:off x="10522352" y="5550630"/>
            <a:ext cx="488643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3" name="Picture 262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1653324" y="7088221"/>
            <a:ext cx="435641" cy="424285"/>
          </a:xfrm>
          <a:prstGeom prst="rect">
            <a:avLst/>
          </a:prstGeom>
        </p:spPr>
      </p:pic>
      <p:sp>
        <p:nvSpPr>
          <p:cNvPr id="253" name="テキスト ボックス 252"/>
          <p:cNvSpPr txBox="1"/>
          <p:nvPr/>
        </p:nvSpPr>
        <p:spPr>
          <a:xfrm>
            <a:off x="12521480" y="931963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243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Picture 5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81" y="8541167"/>
            <a:ext cx="1625650" cy="664675"/>
          </a:xfrm>
          <a:prstGeom prst="rect">
            <a:avLst/>
          </a:prstGeom>
        </p:spPr>
      </p:pic>
      <p:pic>
        <p:nvPicPr>
          <p:cNvPr id="183" name="Picture 2" descr="http://caribcast.tv/wp-content/uploads/2012/03/lapto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1"/>
          <a:stretch/>
        </p:blipFill>
        <p:spPr bwMode="auto">
          <a:xfrm>
            <a:off x="6857566" y="1200200"/>
            <a:ext cx="551346" cy="43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5" name="Straight Connector 284"/>
          <p:cNvCxnSpPr/>
          <p:nvPr/>
        </p:nvCxnSpPr>
        <p:spPr>
          <a:xfrm flipH="1">
            <a:off x="3799095" y="3913889"/>
            <a:ext cx="1665836" cy="4712878"/>
          </a:xfrm>
          <a:prstGeom prst="line">
            <a:avLst/>
          </a:prstGeom>
          <a:noFill/>
          <a:ln>
            <a:solidFill>
              <a:schemeClr val="accent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3" name="Rectangle 752"/>
          <p:cNvSpPr/>
          <p:nvPr/>
        </p:nvSpPr>
        <p:spPr>
          <a:xfrm>
            <a:off x="4148550" y="5304231"/>
            <a:ext cx="4989148" cy="430866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TextBox 244"/>
          <p:cNvSpPr txBox="1"/>
          <p:nvPr/>
        </p:nvSpPr>
        <p:spPr>
          <a:xfrm>
            <a:off x="6981352" y="2259119"/>
            <a:ext cx="95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" b="1" dirty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現在</a:t>
            </a:r>
            <a:r>
              <a:rPr lang="ja-JP" altLang="en-US" sz="800" b="1" dirty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の</a:t>
            </a:r>
            <a:endParaRPr lang="en-US" altLang="ja-JP" sz="800" b="1" dirty="0" smtClean="0">
              <a:solidFill>
                <a:schemeClr val="tx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ja-JP" altLang="en-US" sz="800" b="1" dirty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座標</a:t>
            </a:r>
            <a:r>
              <a:rPr lang="en-US" sz="800" b="1" dirty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algn="ctr"/>
            <a:r>
              <a:rPr lang="en-US" sz="800" b="1" dirty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</a:t>
            </a:r>
            <a:r>
              <a:rPr lang="en-US" sz="800" b="1" dirty="0" smtClean="0">
                <a:solidFill>
                  <a:srgbClr val="00B0F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xc</a:t>
            </a:r>
            <a:r>
              <a:rPr lang="en-US" sz="800" b="1" dirty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</a:t>
            </a:r>
            <a:r>
              <a:rPr lang="en-US" sz="800" b="1" dirty="0" smtClean="0">
                <a:solidFill>
                  <a:schemeClr val="accent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800" b="1" dirty="0" err="1" smtClean="0">
                <a:solidFill>
                  <a:schemeClr val="accent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yc</a:t>
            </a:r>
            <a:r>
              <a:rPr lang="en-US" sz="800" b="1" dirty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endParaRPr lang="en-US" sz="800" b="1" dirty="0">
              <a:solidFill>
                <a:schemeClr val="accent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768014" y="984176"/>
            <a:ext cx="4598712" cy="2058035"/>
            <a:chOff x="-6601638" y="259183"/>
            <a:chExt cx="6227633" cy="27504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601638" y="259183"/>
              <a:ext cx="6227633" cy="2750467"/>
            </a:xfrm>
            <a:prstGeom prst="rect">
              <a:avLst/>
            </a:prstGeom>
          </p:spPr>
        </p:pic>
        <p:pic>
          <p:nvPicPr>
            <p:cNvPr id="624" name="Picture 6" descr="http://a.pololu-files.com/picture/0J4110.400.jpg?a2562fe9f34e986d0d194118dcff0d5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05332" y="713141"/>
              <a:ext cx="700204" cy="54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-5763259" y="746927"/>
              <a:ext cx="645566" cy="46884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-3855617" y="681852"/>
              <a:ext cx="735587" cy="507555"/>
            </a:xfrm>
            <a:prstGeom prst="rect">
              <a:avLst/>
            </a:prstGeom>
          </p:spPr>
        </p:pic>
        <p:pic>
          <p:nvPicPr>
            <p:cNvPr id="625" name="Picture 22" descr="http://upload.wikimedia.org/wikipedia/commons/thumb/d/da/Bluetooth.svg/170px-Bluetooth.svg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402988" y="1850337"/>
              <a:ext cx="155871" cy="24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37" name="Picture 6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1190" y="2046340"/>
            <a:ext cx="1200817" cy="883682"/>
          </a:xfrm>
          <a:prstGeom prst="rect">
            <a:avLst/>
          </a:prstGeom>
        </p:spPr>
      </p:pic>
      <p:sp>
        <p:nvSpPr>
          <p:cNvPr id="2" name="TextBox 62"/>
          <p:cNvSpPr txBox="1">
            <a:spLocks noChangeArrowheads="1"/>
          </p:cNvSpPr>
          <p:nvPr/>
        </p:nvSpPr>
        <p:spPr bwMode="auto">
          <a:xfrm>
            <a:off x="0" y="-6350"/>
            <a:ext cx="12801600" cy="52387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r>
              <a:rPr lang="en-US" sz="2800" b="1" dirty="0" smtClean="0">
                <a:solidFill>
                  <a:schemeClr val="bg1"/>
                </a:solidFill>
                <a:latin typeface="Verdana" pitchFamily="34" charset="0"/>
              </a:rPr>
              <a:t>6. </a:t>
            </a:r>
            <a:r>
              <a:rPr lang="ja-JP" altLang="en-US" sz="2800" b="1" dirty="0" smtClean="0">
                <a:solidFill>
                  <a:schemeClr val="bg1"/>
                </a:solidFill>
                <a:latin typeface="Verdana" pitchFamily="34" charset="0"/>
              </a:rPr>
              <a:t>他ロボットで使用している制御アルゴリズム</a:t>
            </a:r>
            <a:endParaRPr lang="en-US" sz="28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pic>
        <p:nvPicPr>
          <p:cNvPr id="277" name="Picture 65" descr="logo647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0" b="11098"/>
          <a:stretch>
            <a:fillRect/>
          </a:stretch>
        </p:blipFill>
        <p:spPr bwMode="auto">
          <a:xfrm>
            <a:off x="10933135" y="55959"/>
            <a:ext cx="1804369" cy="399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6" name="Straight Connector 295"/>
          <p:cNvCxnSpPr/>
          <p:nvPr/>
        </p:nvCxnSpPr>
        <p:spPr>
          <a:xfrm>
            <a:off x="0" y="511551"/>
            <a:ext cx="1280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/>
          <p:nvPr/>
        </p:nvCxnSpPr>
        <p:spPr>
          <a:xfrm>
            <a:off x="6388548" y="503267"/>
            <a:ext cx="0" cy="482485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5" name="TextBox 824"/>
          <p:cNvSpPr txBox="1"/>
          <p:nvPr/>
        </p:nvSpPr>
        <p:spPr>
          <a:xfrm>
            <a:off x="-42450" y="878592"/>
            <a:ext cx="1521314" cy="285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ハードウェア</a:t>
            </a:r>
            <a:r>
              <a:rPr lang="en-US" sz="12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  <a:endParaRPr lang="en-US" sz="12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614" name="Picture 6" descr="http://a.pololu-files.com/picture/0J4110.400.jpg?a2562fe9f34e986d0d194118dcff0d5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4" y="1209330"/>
            <a:ext cx="1100184" cy="86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5" name="Straight Connector 614"/>
          <p:cNvCxnSpPr/>
          <p:nvPr/>
        </p:nvCxnSpPr>
        <p:spPr>
          <a:xfrm>
            <a:off x="0" y="878314"/>
            <a:ext cx="1280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8" name="TextBox 62"/>
          <p:cNvSpPr txBox="1">
            <a:spLocks noChangeArrowheads="1"/>
          </p:cNvSpPr>
          <p:nvPr/>
        </p:nvSpPr>
        <p:spPr bwMode="auto">
          <a:xfrm>
            <a:off x="1206712" y="517259"/>
            <a:ext cx="35817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2060"/>
                </a:solidFill>
                <a:latin typeface="Verdana" pitchFamily="34" charset="0"/>
              </a:rPr>
              <a:t>A: ZUMOBOT</a:t>
            </a:r>
            <a:endParaRPr lang="en-US" b="1" dirty="0">
              <a:solidFill>
                <a:srgbClr val="002060"/>
              </a:solidFill>
              <a:latin typeface="Verdana" pitchFamily="34" charset="0"/>
            </a:endParaRPr>
          </a:p>
        </p:txBody>
      </p:sp>
      <p:sp>
        <p:nvSpPr>
          <p:cNvPr id="619" name="TextBox 62"/>
          <p:cNvSpPr txBox="1">
            <a:spLocks noChangeArrowheads="1"/>
          </p:cNvSpPr>
          <p:nvPr/>
        </p:nvSpPr>
        <p:spPr bwMode="auto">
          <a:xfrm>
            <a:off x="7814887" y="507406"/>
            <a:ext cx="35817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2060"/>
                </a:solidFill>
                <a:latin typeface="Verdana" pitchFamily="34" charset="0"/>
              </a:rPr>
              <a:t>B: SPHERO</a:t>
            </a:r>
            <a:endParaRPr lang="en-US" sz="1800" b="1" dirty="0">
              <a:solidFill>
                <a:srgbClr val="002060"/>
              </a:solidFill>
              <a:latin typeface="Verdana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719" y="2978625"/>
            <a:ext cx="1467617" cy="1390567"/>
          </a:xfrm>
          <a:prstGeom prst="rect">
            <a:avLst/>
          </a:prstGeom>
        </p:spPr>
      </p:pic>
      <p:sp>
        <p:nvSpPr>
          <p:cNvPr id="626" name="TextBox 625"/>
          <p:cNvSpPr txBox="1"/>
          <p:nvPr/>
        </p:nvSpPr>
        <p:spPr>
          <a:xfrm>
            <a:off x="1820258" y="879891"/>
            <a:ext cx="2142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システムの概要</a:t>
            </a:r>
            <a:r>
              <a:rPr lang="en-US" sz="12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  <a:endParaRPr lang="en-US" sz="12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1931271" y="1848272"/>
            <a:ext cx="1661217" cy="125256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Straight Connector 627"/>
          <p:cNvCxnSpPr/>
          <p:nvPr/>
        </p:nvCxnSpPr>
        <p:spPr>
          <a:xfrm>
            <a:off x="4492916" y="1848272"/>
            <a:ext cx="1685734" cy="123857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" name="Straight Connector 633"/>
          <p:cNvCxnSpPr/>
          <p:nvPr/>
        </p:nvCxnSpPr>
        <p:spPr>
          <a:xfrm flipH="1" flipV="1">
            <a:off x="1716661" y="871972"/>
            <a:ext cx="49172" cy="35736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8" name="TextBox 637"/>
          <p:cNvSpPr txBox="1"/>
          <p:nvPr/>
        </p:nvSpPr>
        <p:spPr>
          <a:xfrm>
            <a:off x="809952" y="1760653"/>
            <a:ext cx="9996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00" b="1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ライトセンサ</a:t>
            </a:r>
            <a:endParaRPr lang="en-US" sz="1000" b="1" dirty="0" smtClean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746" name="Group 745"/>
          <p:cNvGrpSpPr/>
          <p:nvPr/>
        </p:nvGrpSpPr>
        <p:grpSpPr>
          <a:xfrm>
            <a:off x="4146824" y="5378213"/>
            <a:ext cx="4779730" cy="4119539"/>
            <a:chOff x="-91695" y="6223890"/>
            <a:chExt cx="4779730" cy="4119539"/>
          </a:xfrm>
        </p:grpSpPr>
        <p:cxnSp>
          <p:nvCxnSpPr>
            <p:cNvPr id="268" name="Straight Connector 267"/>
            <p:cNvCxnSpPr>
              <a:stCxn id="270" idx="2"/>
            </p:cNvCxnSpPr>
            <p:nvPr/>
          </p:nvCxnSpPr>
          <p:spPr>
            <a:xfrm flipH="1">
              <a:off x="570059" y="7018855"/>
              <a:ext cx="19528" cy="3317745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" name="Rectangle 716"/>
            <p:cNvSpPr/>
            <p:nvPr/>
          </p:nvSpPr>
          <p:spPr>
            <a:xfrm>
              <a:off x="521373" y="8887225"/>
              <a:ext cx="117341" cy="2008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Rectangle 715"/>
            <p:cNvSpPr/>
            <p:nvPr/>
          </p:nvSpPr>
          <p:spPr>
            <a:xfrm>
              <a:off x="521373" y="8158606"/>
              <a:ext cx="117341" cy="2578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Rectangle 712"/>
            <p:cNvSpPr/>
            <p:nvPr/>
          </p:nvSpPr>
          <p:spPr>
            <a:xfrm>
              <a:off x="521373" y="7702387"/>
              <a:ext cx="117341" cy="2008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6" name="Straight Connector 645"/>
            <p:cNvCxnSpPr>
              <a:stCxn id="642" idx="2"/>
            </p:cNvCxnSpPr>
            <p:nvPr/>
          </p:nvCxnSpPr>
          <p:spPr>
            <a:xfrm>
              <a:off x="2408959" y="7021270"/>
              <a:ext cx="15388" cy="331533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0" name="Rectangle 649"/>
            <p:cNvSpPr/>
            <p:nvPr/>
          </p:nvSpPr>
          <p:spPr>
            <a:xfrm>
              <a:off x="2352843" y="7389314"/>
              <a:ext cx="117341" cy="3174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TextBox 639"/>
            <p:cNvSpPr txBox="1"/>
            <p:nvPr/>
          </p:nvSpPr>
          <p:spPr>
            <a:xfrm>
              <a:off x="-91695" y="6223890"/>
              <a:ext cx="2142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" b="1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シーケンス概略図</a:t>
              </a:r>
              <a:r>
                <a:rPr lang="en-US" sz="1200" b="1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:</a:t>
              </a:r>
              <a:endParaRPr lang="en-US" sz="12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51740" y="6624753"/>
              <a:ext cx="1075693" cy="3941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Host</a:t>
              </a:r>
            </a:p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COMM+VISION</a:t>
              </a:r>
            </a:p>
          </p:txBody>
        </p:sp>
        <p:sp>
          <p:nvSpPr>
            <p:cNvPr id="641" name="Rectangle 640"/>
            <p:cNvSpPr/>
            <p:nvPr/>
          </p:nvSpPr>
          <p:spPr>
            <a:xfrm>
              <a:off x="1242364" y="6625166"/>
              <a:ext cx="699470" cy="40097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>
                  <a:solidFill>
                    <a:schemeClr val="tx1"/>
                  </a:solidFill>
                </a:rPr>
                <a:t>Sphero</a:t>
              </a:r>
              <a:r>
                <a:rPr lang="en-US" sz="1050" dirty="0" smtClean="0">
                  <a:solidFill>
                    <a:schemeClr val="tx1"/>
                  </a:solidFill>
                </a:rPr>
                <a:t> 1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42" name="Rectangle 641"/>
            <p:cNvSpPr/>
            <p:nvPr/>
          </p:nvSpPr>
          <p:spPr>
            <a:xfrm>
              <a:off x="2053812" y="6631339"/>
              <a:ext cx="710293" cy="389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>
                  <a:solidFill>
                    <a:schemeClr val="tx1"/>
                  </a:solidFill>
                </a:rPr>
                <a:t>Sphero</a:t>
              </a:r>
              <a:r>
                <a:rPr lang="en-US" sz="1050" dirty="0" smtClean="0">
                  <a:solidFill>
                    <a:schemeClr val="tx1"/>
                  </a:solidFill>
                </a:rPr>
                <a:t> 2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43" name="Rectangle 642"/>
            <p:cNvSpPr/>
            <p:nvPr/>
          </p:nvSpPr>
          <p:spPr>
            <a:xfrm>
              <a:off x="2875543" y="6625640"/>
              <a:ext cx="788953" cy="4000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>
                  <a:solidFill>
                    <a:schemeClr val="tx1"/>
                  </a:solidFill>
                </a:rPr>
                <a:t>ZumoBot</a:t>
              </a:r>
              <a:r>
                <a:rPr lang="en-US" sz="1050" dirty="0" smtClean="0">
                  <a:solidFill>
                    <a:schemeClr val="tx1"/>
                  </a:solidFill>
                </a:rPr>
                <a:t> 1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44" name="Rectangle 643"/>
            <p:cNvSpPr/>
            <p:nvPr/>
          </p:nvSpPr>
          <p:spPr>
            <a:xfrm>
              <a:off x="3781721" y="6631138"/>
              <a:ext cx="906314" cy="3945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>
                  <a:solidFill>
                    <a:schemeClr val="tx1"/>
                  </a:solidFill>
                </a:rPr>
                <a:t>ZumoBot</a:t>
              </a:r>
              <a:r>
                <a:rPr lang="en-US" sz="1050" dirty="0" smtClean="0">
                  <a:solidFill>
                    <a:schemeClr val="tx1"/>
                  </a:solidFill>
                </a:rPr>
                <a:t> 2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645" name="Straight Connector 644"/>
            <p:cNvCxnSpPr>
              <a:stCxn id="641" idx="2"/>
            </p:cNvCxnSpPr>
            <p:nvPr/>
          </p:nvCxnSpPr>
          <p:spPr>
            <a:xfrm flipH="1">
              <a:off x="1582810" y="7026144"/>
              <a:ext cx="9289" cy="3310456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Straight Connector 646"/>
            <p:cNvCxnSpPr>
              <a:stCxn id="643" idx="2"/>
            </p:cNvCxnSpPr>
            <p:nvPr/>
          </p:nvCxnSpPr>
          <p:spPr>
            <a:xfrm>
              <a:off x="3270020" y="7025670"/>
              <a:ext cx="501" cy="331093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Straight Connector 647"/>
            <p:cNvCxnSpPr>
              <a:stCxn id="644" idx="2"/>
            </p:cNvCxnSpPr>
            <p:nvPr/>
          </p:nvCxnSpPr>
          <p:spPr>
            <a:xfrm>
              <a:off x="4234878" y="7025670"/>
              <a:ext cx="0" cy="3317759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Rectangle 272"/>
            <p:cNvSpPr/>
            <p:nvPr/>
          </p:nvSpPr>
          <p:spPr>
            <a:xfrm>
              <a:off x="1541466" y="7276324"/>
              <a:ext cx="117341" cy="2749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5" name="Straight Arrow Connector 274"/>
            <p:cNvCxnSpPr>
              <a:endCxn id="273" idx="0"/>
            </p:cNvCxnSpPr>
            <p:nvPr/>
          </p:nvCxnSpPr>
          <p:spPr>
            <a:xfrm flipV="1">
              <a:off x="594138" y="7276324"/>
              <a:ext cx="1005999" cy="3014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Straight Arrow Connector 648"/>
            <p:cNvCxnSpPr>
              <a:endCxn id="650" idx="0"/>
            </p:cNvCxnSpPr>
            <p:nvPr/>
          </p:nvCxnSpPr>
          <p:spPr>
            <a:xfrm flipV="1">
              <a:off x="589587" y="7389314"/>
              <a:ext cx="1821927" cy="44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1" name="TextBox 650"/>
            <p:cNvSpPr txBox="1"/>
            <p:nvPr/>
          </p:nvSpPr>
          <p:spPr>
            <a:xfrm>
              <a:off x="580293" y="7105948"/>
              <a:ext cx="103148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セーフゾーンに侵入</a:t>
              </a:r>
              <a:endParaRPr lang="en-US" sz="7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653" name="Straight Arrow Connector 652"/>
            <p:cNvCxnSpPr>
              <a:stCxn id="273" idx="2"/>
            </p:cNvCxnSpPr>
            <p:nvPr/>
          </p:nvCxnSpPr>
          <p:spPr>
            <a:xfrm flipH="1" flipV="1">
              <a:off x="589587" y="7546479"/>
              <a:ext cx="1010550" cy="480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Straight Arrow Connector 654"/>
            <p:cNvCxnSpPr>
              <a:stCxn id="650" idx="2"/>
            </p:cNvCxnSpPr>
            <p:nvPr/>
          </p:nvCxnSpPr>
          <p:spPr>
            <a:xfrm flipH="1" flipV="1">
              <a:off x="589587" y="7703738"/>
              <a:ext cx="1821927" cy="300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8" name="TextBox 657"/>
            <p:cNvSpPr txBox="1"/>
            <p:nvPr/>
          </p:nvSpPr>
          <p:spPr>
            <a:xfrm>
              <a:off x="1652747" y="7551329"/>
              <a:ext cx="7372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0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ゲート</a:t>
              </a:r>
              <a:r>
                <a:rPr lang="ja-JP" altLang="en-US" sz="70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に到着</a:t>
              </a:r>
              <a:endParaRPr lang="en-US" sz="7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659" name="TextBox 658"/>
            <p:cNvSpPr txBox="1"/>
            <p:nvPr/>
          </p:nvSpPr>
          <p:spPr>
            <a:xfrm>
              <a:off x="733788" y="7394610"/>
              <a:ext cx="71747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0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ゲートへ到着</a:t>
              </a:r>
              <a:endParaRPr lang="en-US" sz="7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652" name="TextBox 651"/>
            <p:cNvSpPr txBox="1"/>
            <p:nvPr/>
          </p:nvSpPr>
          <p:spPr>
            <a:xfrm>
              <a:off x="1637709" y="7107204"/>
              <a:ext cx="8569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セーフゾーンに侵入</a:t>
              </a:r>
              <a:endParaRPr lang="en-US" sz="7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660" name="Rectangle 659"/>
            <p:cNvSpPr/>
            <p:nvPr/>
          </p:nvSpPr>
          <p:spPr>
            <a:xfrm>
              <a:off x="3205829" y="7903242"/>
              <a:ext cx="117341" cy="2489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1" name="Straight Arrow Connector 660"/>
            <p:cNvCxnSpPr>
              <a:endCxn id="660" idx="0"/>
            </p:cNvCxnSpPr>
            <p:nvPr/>
          </p:nvCxnSpPr>
          <p:spPr>
            <a:xfrm>
              <a:off x="589586" y="7903242"/>
              <a:ext cx="2674914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8" name="Rectangle 667"/>
            <p:cNvSpPr/>
            <p:nvPr/>
          </p:nvSpPr>
          <p:spPr>
            <a:xfrm>
              <a:off x="4180810" y="7903243"/>
              <a:ext cx="117341" cy="2455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9" name="Straight Arrow Connector 668"/>
            <p:cNvCxnSpPr>
              <a:stCxn id="660" idx="0"/>
              <a:endCxn id="668" idx="0"/>
            </p:cNvCxnSpPr>
            <p:nvPr/>
          </p:nvCxnSpPr>
          <p:spPr>
            <a:xfrm>
              <a:off x="3264500" y="7903242"/>
              <a:ext cx="974981" cy="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2" name="TextBox 671"/>
            <p:cNvSpPr txBox="1"/>
            <p:nvPr/>
          </p:nvSpPr>
          <p:spPr>
            <a:xfrm>
              <a:off x="2366903" y="7745175"/>
              <a:ext cx="898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オープンしている</a:t>
              </a:r>
              <a:endParaRPr lang="en-US" altLang="ja-JP" sz="7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  <a:p>
              <a:r>
                <a:rPr lang="ja-JP" altLang="en-US" sz="700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ゲート</a:t>
              </a:r>
              <a:r>
                <a:rPr lang="ja-JP" altLang="en-US" sz="7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へ移動</a:t>
              </a:r>
              <a:endParaRPr lang="en-US" sz="7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674" name="Straight Arrow Connector 673"/>
            <p:cNvCxnSpPr>
              <a:stCxn id="660" idx="2"/>
            </p:cNvCxnSpPr>
            <p:nvPr/>
          </p:nvCxnSpPr>
          <p:spPr>
            <a:xfrm flipH="1" flipV="1">
              <a:off x="589586" y="8148816"/>
              <a:ext cx="2674914" cy="333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5" name="TextBox 674"/>
            <p:cNvSpPr txBox="1"/>
            <p:nvPr/>
          </p:nvSpPr>
          <p:spPr>
            <a:xfrm>
              <a:off x="2393408" y="8125250"/>
              <a:ext cx="9091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00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ゲート</a:t>
              </a:r>
              <a:r>
                <a:rPr lang="ja-JP" altLang="en-US" sz="7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のオープン</a:t>
              </a:r>
              <a:endParaRPr lang="en-US" sz="7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677" name="Straight Arrow Connector 676"/>
            <p:cNvCxnSpPr>
              <a:stCxn id="668" idx="2"/>
              <a:endCxn id="660" idx="2"/>
            </p:cNvCxnSpPr>
            <p:nvPr/>
          </p:nvCxnSpPr>
          <p:spPr>
            <a:xfrm flipH="1">
              <a:off x="3264500" y="8148816"/>
              <a:ext cx="974981" cy="333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9" name="Rectangle 678"/>
            <p:cNvSpPr/>
            <p:nvPr/>
          </p:nvSpPr>
          <p:spPr>
            <a:xfrm>
              <a:off x="1517500" y="8419333"/>
              <a:ext cx="126021" cy="1976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TextBox 679"/>
            <p:cNvSpPr txBox="1"/>
            <p:nvPr/>
          </p:nvSpPr>
          <p:spPr>
            <a:xfrm>
              <a:off x="611408" y="8228170"/>
              <a:ext cx="105091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セーフゾーンに侵入</a:t>
              </a:r>
              <a:endParaRPr lang="en-US" sz="7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681" name="Straight Arrow Connector 680"/>
            <p:cNvCxnSpPr>
              <a:endCxn id="679" idx="0"/>
            </p:cNvCxnSpPr>
            <p:nvPr/>
          </p:nvCxnSpPr>
          <p:spPr>
            <a:xfrm>
              <a:off x="589586" y="8419333"/>
              <a:ext cx="990925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Straight Arrow Connector 685"/>
            <p:cNvCxnSpPr>
              <a:stCxn id="679" idx="2"/>
            </p:cNvCxnSpPr>
            <p:nvPr/>
          </p:nvCxnSpPr>
          <p:spPr>
            <a:xfrm flipH="1" flipV="1">
              <a:off x="585915" y="8610497"/>
              <a:ext cx="994596" cy="652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9" name="Rectangle 688"/>
            <p:cNvSpPr/>
            <p:nvPr/>
          </p:nvSpPr>
          <p:spPr>
            <a:xfrm>
              <a:off x="4181283" y="8692433"/>
              <a:ext cx="126021" cy="1976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Rectangle 703"/>
            <p:cNvSpPr/>
            <p:nvPr/>
          </p:nvSpPr>
          <p:spPr>
            <a:xfrm>
              <a:off x="3222358" y="8695334"/>
              <a:ext cx="117341" cy="1918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5" name="Straight Arrow Connector 704"/>
            <p:cNvCxnSpPr/>
            <p:nvPr/>
          </p:nvCxnSpPr>
          <p:spPr>
            <a:xfrm>
              <a:off x="579751" y="8695334"/>
              <a:ext cx="2674914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6" name="TextBox 705"/>
            <p:cNvSpPr txBox="1"/>
            <p:nvPr/>
          </p:nvSpPr>
          <p:spPr>
            <a:xfrm>
              <a:off x="2370399" y="8541166"/>
              <a:ext cx="92427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0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ゲートのクローズ</a:t>
              </a:r>
              <a:endParaRPr lang="en-US" sz="7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708" name="Straight Arrow Connector 707"/>
            <p:cNvCxnSpPr>
              <a:stCxn id="704" idx="2"/>
            </p:cNvCxnSpPr>
            <p:nvPr/>
          </p:nvCxnSpPr>
          <p:spPr>
            <a:xfrm flipH="1" flipV="1">
              <a:off x="579751" y="8883296"/>
              <a:ext cx="2701278" cy="392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9" name="TextBox 708"/>
            <p:cNvSpPr txBox="1"/>
            <p:nvPr/>
          </p:nvSpPr>
          <p:spPr>
            <a:xfrm>
              <a:off x="2376856" y="8726588"/>
              <a:ext cx="91932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ゲートクローズ</a:t>
              </a:r>
              <a:r>
                <a:rPr lang="ja-JP" altLang="en-US" sz="700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中</a:t>
              </a:r>
              <a:endParaRPr lang="en-US" sz="7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710" name="Straight Arrow Connector 709"/>
            <p:cNvCxnSpPr>
              <a:endCxn id="689" idx="0"/>
            </p:cNvCxnSpPr>
            <p:nvPr/>
          </p:nvCxnSpPr>
          <p:spPr>
            <a:xfrm>
              <a:off x="3275252" y="8692433"/>
              <a:ext cx="969042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Straight Arrow Connector 710"/>
            <p:cNvCxnSpPr>
              <a:stCxn id="689" idx="2"/>
              <a:endCxn id="704" idx="2"/>
            </p:cNvCxnSpPr>
            <p:nvPr/>
          </p:nvCxnSpPr>
          <p:spPr>
            <a:xfrm flipH="1" flipV="1">
              <a:off x="3281029" y="8887225"/>
              <a:ext cx="963265" cy="289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2" name="TextBox 711"/>
            <p:cNvSpPr txBox="1"/>
            <p:nvPr/>
          </p:nvSpPr>
          <p:spPr>
            <a:xfrm>
              <a:off x="618472" y="8450054"/>
              <a:ext cx="904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セーフゾーン</a:t>
              </a:r>
              <a:r>
                <a:rPr lang="ja-JP" altLang="en-US" sz="700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で</a:t>
              </a:r>
              <a:endParaRPr lang="en-US" altLang="ja-JP" sz="7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  <a:p>
              <a:r>
                <a:rPr lang="ja-JP" altLang="en-US" sz="7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待機</a:t>
              </a:r>
              <a:endParaRPr lang="en-US" sz="7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714" name="TextBox 713"/>
            <p:cNvSpPr txBox="1"/>
            <p:nvPr/>
          </p:nvSpPr>
          <p:spPr>
            <a:xfrm>
              <a:off x="13545" y="7682556"/>
              <a:ext cx="5452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00" dirty="0" smtClean="0">
                  <a:solidFill>
                    <a:schemeClr val="accent6">
                      <a:lumMod val="75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ゲートの</a:t>
              </a:r>
              <a:r>
                <a:rPr lang="en-US" altLang="ja-JP" sz="700" dirty="0" smtClean="0">
                  <a:solidFill>
                    <a:schemeClr val="accent6">
                      <a:lumMod val="75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lang="en-US" sz="700" dirty="0" err="1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Spheros</a:t>
              </a:r>
              <a:r>
                <a:rPr lang="en-US" sz="700" dirty="0" smtClean="0">
                  <a:solidFill>
                    <a:schemeClr val="accent6">
                      <a:lumMod val="75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endParaRPr lang="en-US" sz="7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715" name="TextBox 714"/>
            <p:cNvSpPr txBox="1"/>
            <p:nvPr/>
          </p:nvSpPr>
          <p:spPr>
            <a:xfrm>
              <a:off x="23164" y="8132410"/>
              <a:ext cx="541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ゲートの</a:t>
              </a:r>
              <a:endParaRPr lang="en-US" altLang="ja-JP" sz="7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  <a:p>
              <a:r>
                <a:rPr lang="ja-JP" altLang="en-US" sz="700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オープン</a:t>
              </a:r>
              <a:endParaRPr lang="en-US" sz="7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718" name="Rectangle 717"/>
            <p:cNvSpPr/>
            <p:nvPr/>
          </p:nvSpPr>
          <p:spPr>
            <a:xfrm>
              <a:off x="3232448" y="9089436"/>
              <a:ext cx="117341" cy="2489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9" name="Straight Arrow Connector 718"/>
            <p:cNvCxnSpPr>
              <a:endCxn id="718" idx="0"/>
            </p:cNvCxnSpPr>
            <p:nvPr/>
          </p:nvCxnSpPr>
          <p:spPr>
            <a:xfrm>
              <a:off x="616205" y="9089436"/>
              <a:ext cx="2674914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0" name="Rectangle 719"/>
            <p:cNvSpPr/>
            <p:nvPr/>
          </p:nvSpPr>
          <p:spPr>
            <a:xfrm>
              <a:off x="4180810" y="9089437"/>
              <a:ext cx="117341" cy="2455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1" name="Straight Arrow Connector 720"/>
            <p:cNvCxnSpPr>
              <a:stCxn id="718" idx="0"/>
              <a:endCxn id="720" idx="0"/>
            </p:cNvCxnSpPr>
            <p:nvPr/>
          </p:nvCxnSpPr>
          <p:spPr>
            <a:xfrm>
              <a:off x="3291119" y="9089436"/>
              <a:ext cx="948362" cy="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2" name="TextBox 721"/>
            <p:cNvSpPr txBox="1"/>
            <p:nvPr/>
          </p:nvSpPr>
          <p:spPr>
            <a:xfrm>
              <a:off x="2380489" y="8934157"/>
              <a:ext cx="9141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オープンしている</a:t>
              </a:r>
              <a:endParaRPr lang="en-US" altLang="ja-JP" sz="7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  <a:p>
              <a:r>
                <a:rPr lang="ja-JP" altLang="en-US" sz="7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ゲートへ移動</a:t>
              </a:r>
              <a:endParaRPr lang="en-US" sz="7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724" name="TextBox 723"/>
            <p:cNvSpPr txBox="1"/>
            <p:nvPr/>
          </p:nvSpPr>
          <p:spPr>
            <a:xfrm>
              <a:off x="2389524" y="9303531"/>
              <a:ext cx="91594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0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ゲート</a:t>
              </a:r>
              <a:r>
                <a:rPr lang="ja-JP" altLang="en-US" sz="70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のオープン</a:t>
              </a:r>
              <a:endParaRPr lang="en-US" sz="7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725" name="Straight Arrow Connector 724"/>
            <p:cNvCxnSpPr>
              <a:stCxn id="720" idx="2"/>
              <a:endCxn id="718" idx="2"/>
            </p:cNvCxnSpPr>
            <p:nvPr/>
          </p:nvCxnSpPr>
          <p:spPr>
            <a:xfrm flipH="1">
              <a:off x="3291119" y="9335010"/>
              <a:ext cx="948362" cy="333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6" name="TextBox 725"/>
            <p:cNvSpPr txBox="1"/>
            <p:nvPr/>
          </p:nvSpPr>
          <p:spPr>
            <a:xfrm>
              <a:off x="21715" y="8830542"/>
              <a:ext cx="5452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00" dirty="0" smtClean="0">
                  <a:solidFill>
                    <a:schemeClr val="accent6">
                      <a:lumMod val="75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ゲートの</a:t>
              </a:r>
              <a:endParaRPr lang="en-US" sz="7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  <a:p>
              <a:r>
                <a:rPr lang="en-US" sz="700" dirty="0" err="1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Spheros</a:t>
              </a:r>
              <a:endParaRPr lang="en-US" sz="7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727" name="Rectangle 726"/>
            <p:cNvSpPr/>
            <p:nvPr/>
          </p:nvSpPr>
          <p:spPr>
            <a:xfrm>
              <a:off x="2363833" y="9538376"/>
              <a:ext cx="126021" cy="1976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TextBox 727"/>
            <p:cNvSpPr txBox="1"/>
            <p:nvPr/>
          </p:nvSpPr>
          <p:spPr>
            <a:xfrm>
              <a:off x="1574249" y="9382189"/>
              <a:ext cx="828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セーフ</a:t>
              </a:r>
              <a:r>
                <a:rPr lang="ja-JP" altLang="en-US" sz="700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ゾーン</a:t>
              </a:r>
              <a:r>
                <a:rPr lang="ja-JP" altLang="en-US" sz="7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へ</a:t>
              </a:r>
              <a:endParaRPr lang="en-US" altLang="ja-JP" sz="7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  <a:p>
              <a:r>
                <a:rPr lang="ja-JP" altLang="en-US" sz="700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侵入</a:t>
              </a:r>
              <a:endParaRPr lang="en-US" sz="7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729" name="Straight Arrow Connector 728"/>
            <p:cNvCxnSpPr>
              <a:endCxn id="727" idx="0"/>
            </p:cNvCxnSpPr>
            <p:nvPr/>
          </p:nvCxnSpPr>
          <p:spPr>
            <a:xfrm>
              <a:off x="566918" y="9538376"/>
              <a:ext cx="1859926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Straight Arrow Connector 729"/>
            <p:cNvCxnSpPr>
              <a:stCxn id="727" idx="2"/>
            </p:cNvCxnSpPr>
            <p:nvPr/>
          </p:nvCxnSpPr>
          <p:spPr>
            <a:xfrm flipH="1">
              <a:off x="566918" y="9736067"/>
              <a:ext cx="1859926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1" name="TextBox 730"/>
            <p:cNvSpPr txBox="1"/>
            <p:nvPr/>
          </p:nvSpPr>
          <p:spPr>
            <a:xfrm>
              <a:off x="1568003" y="9687725"/>
              <a:ext cx="8194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セーフ</a:t>
              </a:r>
              <a:r>
                <a:rPr lang="ja-JP" altLang="en-US" sz="700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ゾーン</a:t>
              </a:r>
              <a:r>
                <a:rPr lang="ja-JP" altLang="en-US" sz="7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で</a:t>
              </a:r>
              <a:endParaRPr lang="en-US" altLang="ja-JP" sz="7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  <a:p>
              <a:r>
                <a:rPr lang="ja-JP" altLang="en-US" sz="700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待機</a:t>
              </a:r>
              <a:endParaRPr lang="en-US" sz="7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732" name="Rectangle 731"/>
            <p:cNvSpPr/>
            <p:nvPr/>
          </p:nvSpPr>
          <p:spPr>
            <a:xfrm>
              <a:off x="4171867" y="9953847"/>
              <a:ext cx="126021" cy="1976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Rectangle 732"/>
            <p:cNvSpPr/>
            <p:nvPr/>
          </p:nvSpPr>
          <p:spPr>
            <a:xfrm>
              <a:off x="3212942" y="9956748"/>
              <a:ext cx="117341" cy="1918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4" name="Straight Arrow Connector 733"/>
            <p:cNvCxnSpPr/>
            <p:nvPr/>
          </p:nvCxnSpPr>
          <p:spPr>
            <a:xfrm>
              <a:off x="570335" y="9956748"/>
              <a:ext cx="2674914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5" name="TextBox 734"/>
            <p:cNvSpPr txBox="1"/>
            <p:nvPr/>
          </p:nvSpPr>
          <p:spPr>
            <a:xfrm>
              <a:off x="2399700" y="9776281"/>
              <a:ext cx="90666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00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ゲートのクローズ</a:t>
              </a:r>
              <a:endParaRPr lang="en-US" sz="7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736" name="Straight Arrow Connector 735"/>
            <p:cNvCxnSpPr>
              <a:stCxn id="733" idx="2"/>
            </p:cNvCxnSpPr>
            <p:nvPr/>
          </p:nvCxnSpPr>
          <p:spPr>
            <a:xfrm flipH="1" flipV="1">
              <a:off x="570335" y="10144710"/>
              <a:ext cx="2701278" cy="392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7" name="TextBox 736"/>
            <p:cNvSpPr txBox="1"/>
            <p:nvPr/>
          </p:nvSpPr>
          <p:spPr>
            <a:xfrm>
              <a:off x="2380694" y="9988673"/>
              <a:ext cx="90724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0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ゲートクローズ</a:t>
              </a:r>
              <a:r>
                <a:rPr lang="ja-JP" altLang="en-US" sz="70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中</a:t>
              </a:r>
              <a:endParaRPr lang="en-US" sz="7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738" name="Straight Arrow Connector 737"/>
            <p:cNvCxnSpPr>
              <a:endCxn id="732" idx="0"/>
            </p:cNvCxnSpPr>
            <p:nvPr/>
          </p:nvCxnSpPr>
          <p:spPr>
            <a:xfrm>
              <a:off x="3265836" y="9953847"/>
              <a:ext cx="969042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Straight Arrow Connector 738"/>
            <p:cNvCxnSpPr>
              <a:stCxn id="732" idx="2"/>
              <a:endCxn id="733" idx="2"/>
            </p:cNvCxnSpPr>
            <p:nvPr/>
          </p:nvCxnSpPr>
          <p:spPr>
            <a:xfrm flipH="1" flipV="1">
              <a:off x="3271613" y="10148639"/>
              <a:ext cx="963265" cy="289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Straight Arrow Connector 722"/>
            <p:cNvCxnSpPr>
              <a:stCxn id="718" idx="2"/>
            </p:cNvCxnSpPr>
            <p:nvPr/>
          </p:nvCxnSpPr>
          <p:spPr>
            <a:xfrm flipH="1" flipV="1">
              <a:off x="579751" y="9334263"/>
              <a:ext cx="2711368" cy="408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9" name="Straight Connector 598"/>
          <p:cNvCxnSpPr>
            <a:endCxn id="7" idx="3"/>
          </p:cNvCxnSpPr>
          <p:nvPr/>
        </p:nvCxnSpPr>
        <p:spPr>
          <a:xfrm flipV="1">
            <a:off x="1288506" y="1524536"/>
            <a:ext cx="1098598" cy="895556"/>
          </a:xfrm>
          <a:prstGeom prst="line">
            <a:avLst/>
          </a:prstGeom>
          <a:ln w="508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1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48856" y="4091903"/>
            <a:ext cx="499340" cy="526091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2928" y="4113294"/>
            <a:ext cx="499340" cy="526091"/>
          </a:xfrm>
          <a:prstGeom prst="rect">
            <a:avLst/>
          </a:prstGeom>
        </p:spPr>
      </p:pic>
      <p:pic>
        <p:nvPicPr>
          <p:cNvPr id="133" name="Picture 65" descr="logo647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0" b="11098"/>
          <a:stretch>
            <a:fillRect/>
          </a:stretch>
        </p:blipFill>
        <p:spPr bwMode="auto">
          <a:xfrm>
            <a:off x="10933135" y="55959"/>
            <a:ext cx="1804369" cy="399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5" name="Straight Arrow Connector 134"/>
          <p:cNvCxnSpPr/>
          <p:nvPr/>
        </p:nvCxnSpPr>
        <p:spPr>
          <a:xfrm>
            <a:off x="7776440" y="4369177"/>
            <a:ext cx="853787" cy="383585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V="1">
            <a:off x="7794850" y="4380160"/>
            <a:ext cx="991634" cy="101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Arc 136"/>
          <p:cNvSpPr/>
          <p:nvPr/>
        </p:nvSpPr>
        <p:spPr>
          <a:xfrm rot="7148643">
            <a:off x="8040453" y="4256695"/>
            <a:ext cx="460050" cy="14389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7949147" y="4537542"/>
            <a:ext cx="26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V</a:t>
            </a:r>
            <a:endParaRPr lang="en-US" sz="12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8214255" y="4346516"/>
                <a:ext cx="3418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200" dirty="0" smtClean="0">
                  <a:solidFill>
                    <a:schemeClr val="accent6">
                      <a:lumMod val="75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255" y="4346516"/>
                <a:ext cx="341879" cy="27699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0" name="Picture 1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3292" y="4113294"/>
            <a:ext cx="499340" cy="526091"/>
          </a:xfrm>
          <a:prstGeom prst="rect">
            <a:avLst/>
          </a:prstGeom>
        </p:spPr>
      </p:pic>
      <p:cxnSp>
        <p:nvCxnSpPr>
          <p:cNvPr id="141" name="Straight Arrow Connector 140"/>
          <p:cNvCxnSpPr/>
          <p:nvPr/>
        </p:nvCxnSpPr>
        <p:spPr>
          <a:xfrm>
            <a:off x="6944946" y="4383376"/>
            <a:ext cx="510629" cy="341315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6702723" y="4692518"/>
            <a:ext cx="7644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b="1" dirty="0">
                <a:solidFill>
                  <a:srgbClr val="00B05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現在の方向</a:t>
            </a:r>
            <a:endParaRPr lang="en-US" sz="900" dirty="0">
              <a:solidFill>
                <a:srgbClr val="00B05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3" name="Freeform 142"/>
          <p:cNvSpPr/>
          <p:nvPr/>
        </p:nvSpPr>
        <p:spPr>
          <a:xfrm>
            <a:off x="9167415" y="4383377"/>
            <a:ext cx="863552" cy="258766"/>
          </a:xfrm>
          <a:custGeom>
            <a:avLst/>
            <a:gdLst>
              <a:gd name="connsiteX0" fmla="*/ 0 w 1106905"/>
              <a:gd name="connsiteY0" fmla="*/ 12031 h 252687"/>
              <a:gd name="connsiteX1" fmla="*/ 409074 w 1106905"/>
              <a:gd name="connsiteY1" fmla="*/ 252663 h 252687"/>
              <a:gd name="connsiteX2" fmla="*/ 1106905 w 1106905"/>
              <a:gd name="connsiteY2" fmla="*/ 0 h 252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6905" h="252687">
                <a:moveTo>
                  <a:pt x="0" y="12031"/>
                </a:moveTo>
                <a:cubicBezTo>
                  <a:pt x="112295" y="133349"/>
                  <a:pt x="224590" y="254668"/>
                  <a:pt x="409074" y="252663"/>
                </a:cubicBezTo>
                <a:cubicBezTo>
                  <a:pt x="593558" y="250658"/>
                  <a:pt x="850231" y="125329"/>
                  <a:pt x="1106905" y="0"/>
                </a:cubicBezTo>
              </a:path>
            </a:pathLst>
          </a:custGeom>
          <a:noFill/>
          <a:ln>
            <a:solidFill>
              <a:srgbClr val="0070C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8007244" y="4049789"/>
            <a:ext cx="77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900" b="1" dirty="0" smtClean="0">
                <a:solidFill>
                  <a:schemeClr val="accent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ターゲット</a:t>
            </a:r>
            <a:endParaRPr lang="en-US" altLang="ja-JP" sz="900" b="1" dirty="0" smtClean="0">
              <a:solidFill>
                <a:schemeClr val="accent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ja-JP" altLang="en-US" sz="900" b="1" dirty="0" smtClean="0">
                <a:solidFill>
                  <a:schemeClr val="accent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の方向</a:t>
            </a:r>
            <a:r>
              <a:rPr lang="en-US" sz="900" b="1" dirty="0" smtClean="0">
                <a:solidFill>
                  <a:schemeClr val="accent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sz="900" dirty="0" smtClean="0">
              <a:solidFill>
                <a:schemeClr val="accent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171943" y="4650989"/>
            <a:ext cx="129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900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ターゲット</a:t>
            </a:r>
            <a:r>
              <a:rPr lang="ja-JP" altLang="en-US" sz="900" b="1" dirty="0" smtClean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への</a:t>
            </a:r>
            <a:endParaRPr lang="en-US" altLang="ja-JP" sz="900" b="1" dirty="0" smtClean="0">
              <a:solidFill>
                <a:schemeClr val="accent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ja-JP" altLang="en-US" sz="900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制御</a:t>
            </a:r>
            <a:r>
              <a:rPr lang="ja-JP" altLang="en-US" sz="900" b="1" dirty="0" smtClean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された</a:t>
            </a:r>
            <a:r>
              <a:rPr lang="ja-JP" altLang="en-US" sz="900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方向</a:t>
            </a:r>
            <a:endParaRPr lang="en-US" sz="900" b="1" dirty="0" smtClean="0">
              <a:solidFill>
                <a:schemeClr val="accent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6361652" y="854681"/>
            <a:ext cx="3118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システムの概要</a:t>
            </a:r>
            <a:r>
              <a:rPr lang="en-US" sz="12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  <a:endParaRPr lang="en-US" sz="12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0334133" y="3566465"/>
            <a:ext cx="1435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DETECTION:</a:t>
            </a:r>
            <a:endParaRPr lang="en-US" sz="12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11259616" y="3851959"/>
                <a:ext cx="1634395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If  r&lt;25 pixels</a:t>
                </a:r>
              </a:p>
              <a:p>
                <a:r>
                  <a:rPr lang="en-US" sz="8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 </a:t>
                </a:r>
                <a:r>
                  <a:rPr lang="en-US" sz="8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      </a:t>
                </a:r>
                <a:r>
                  <a:rPr lang="en-US" sz="800" b="1" dirty="0" err="1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i</a:t>
                </a:r>
                <a:r>
                  <a:rPr lang="ja-JP" altLang="en-US" sz="8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番目のターゲットへ到達</a:t>
                </a:r>
                <a:endParaRPr lang="en-US" sz="800" b="1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  <a:p>
                <a:r>
                  <a:rPr lang="en-US" sz="8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Else</a:t>
                </a:r>
              </a:p>
              <a:p>
                <a:r>
                  <a:rPr lang="en-US" sz="8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 </a:t>
                </a:r>
                <a:r>
                  <a:rPr lang="en-US" sz="8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      </a:t>
                </a:r>
                <a:r>
                  <a:rPr lang="en-US" sz="1000" b="1" dirty="0" smtClean="0">
                    <a:solidFill>
                      <a:schemeClr val="tx2"/>
                    </a:solidFill>
                  </a:rPr>
                  <a:t>(</a:t>
                </a:r>
                <a:r>
                  <a:rPr lang="en-US" sz="1000" b="1" dirty="0">
                    <a:solidFill>
                      <a:schemeClr val="tx2"/>
                    </a:solidFill>
                  </a:rPr>
                  <a:t>V,</a:t>
                </a:r>
                <a14:m>
                  <m:oMath xmlns:m="http://schemas.openxmlformats.org/officeDocument/2006/math">
                    <m:r>
                      <a:rPr lang="en-US" sz="1000" b="1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000" b="1" dirty="0">
                    <a:solidFill>
                      <a:schemeClr val="tx2"/>
                    </a:solidFill>
                  </a:rPr>
                  <a:t>)</a:t>
                </a:r>
                <a:r>
                  <a:rPr lang="en-US" sz="10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 </a:t>
                </a:r>
                <a:r>
                  <a:rPr lang="ja-JP" altLang="en-US" sz="10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の</a:t>
                </a:r>
                <a:r>
                  <a:rPr lang="ja-JP" altLang="en-US" sz="1000" b="1" dirty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調子</a:t>
                </a:r>
                <a:endParaRPr lang="en-US" sz="1000" b="1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9616" y="3851959"/>
                <a:ext cx="1634395" cy="615553"/>
              </a:xfrm>
              <a:prstGeom prst="rect">
                <a:avLst/>
              </a:prstGeom>
              <a:blipFill rotWithShape="0">
                <a:blip r:embed="rId14"/>
                <a:stretch>
                  <a:fillRect b="-39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/>
          <p:cNvSpPr txBox="1"/>
          <p:nvPr/>
        </p:nvSpPr>
        <p:spPr>
          <a:xfrm>
            <a:off x="10342320" y="4521071"/>
            <a:ext cx="1130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</a:t>
            </a:r>
            <a:r>
              <a:rPr lang="ja-JP" altLang="en-US" sz="800" b="1" dirty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番目のターゲットの座標</a:t>
            </a:r>
            <a:r>
              <a:rPr lang="en-US" sz="800" b="1" dirty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algn="ctr"/>
            <a:r>
              <a:rPr lang="en-US" sz="800" b="1" dirty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</a:t>
            </a:r>
            <a:r>
              <a:rPr lang="en-US" sz="800" b="1" dirty="0" smtClean="0">
                <a:solidFill>
                  <a:srgbClr val="00B0F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xi</a:t>
            </a:r>
            <a:r>
              <a:rPr lang="en-US" sz="800" b="1" dirty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</a:t>
            </a:r>
            <a:r>
              <a:rPr lang="en-US" sz="800" b="1" dirty="0" smtClean="0">
                <a:solidFill>
                  <a:schemeClr val="accent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800" b="1" dirty="0" err="1" smtClean="0">
                <a:solidFill>
                  <a:schemeClr val="accent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yi</a:t>
            </a:r>
            <a:r>
              <a:rPr lang="en-US" sz="800" b="1" dirty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endParaRPr lang="en-US" sz="800" b="1" dirty="0">
              <a:solidFill>
                <a:schemeClr val="accent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9167415" y="962740"/>
            <a:ext cx="3535447" cy="2534067"/>
            <a:chOff x="13190923" y="1625731"/>
            <a:chExt cx="3795055" cy="2980183"/>
          </a:xfrm>
        </p:grpSpPr>
        <p:pic>
          <p:nvPicPr>
            <p:cNvPr id="151" name="Picture 150"/>
            <p:cNvPicPr>
              <a:picLocks noChangeAspect="1"/>
            </p:cNvPicPr>
            <p:nvPr/>
          </p:nvPicPr>
          <p:blipFill rotWithShape="1">
            <a:blip r:embed="rId15"/>
            <a:srcRect l="4273" t="7790" r="32571" b="12526"/>
            <a:stretch/>
          </p:blipFill>
          <p:spPr>
            <a:xfrm>
              <a:off x="13190923" y="1625731"/>
              <a:ext cx="3795055" cy="298018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grpSp>
          <p:nvGrpSpPr>
            <p:cNvPr id="152" name="Group 151"/>
            <p:cNvGrpSpPr/>
            <p:nvPr/>
          </p:nvGrpSpPr>
          <p:grpSpPr>
            <a:xfrm>
              <a:off x="14155371" y="3297787"/>
              <a:ext cx="2805432" cy="794804"/>
              <a:chOff x="11705802" y="3297787"/>
              <a:chExt cx="2805432" cy="794804"/>
            </a:xfrm>
          </p:grpSpPr>
          <p:cxnSp>
            <p:nvCxnSpPr>
              <p:cNvPr id="176" name="Straight Connector 175"/>
              <p:cNvCxnSpPr/>
              <p:nvPr/>
            </p:nvCxnSpPr>
            <p:spPr>
              <a:xfrm flipH="1">
                <a:off x="11705802" y="3297787"/>
                <a:ext cx="1476893" cy="342086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flipH="1">
                <a:off x="13449737" y="3537614"/>
                <a:ext cx="1061497" cy="548168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 flipH="1" flipV="1">
                <a:off x="11729767" y="3647030"/>
                <a:ext cx="1719970" cy="445561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flipH="1" flipV="1">
                <a:off x="13159654" y="3302340"/>
                <a:ext cx="1351580" cy="225945"/>
              </a:xfrm>
              <a:prstGeom prst="line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5-Point Star 152"/>
            <p:cNvSpPr/>
            <p:nvPr/>
          </p:nvSpPr>
          <p:spPr>
            <a:xfrm rot="1794678">
              <a:off x="13759204" y="3695800"/>
              <a:ext cx="247309" cy="231796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Multiply 153"/>
            <p:cNvSpPr/>
            <p:nvPr/>
          </p:nvSpPr>
          <p:spPr>
            <a:xfrm>
              <a:off x="15245421" y="3768829"/>
              <a:ext cx="167755" cy="166895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Multiply 154"/>
            <p:cNvSpPr/>
            <p:nvPr/>
          </p:nvSpPr>
          <p:spPr>
            <a:xfrm>
              <a:off x="16122265" y="3680285"/>
              <a:ext cx="143631" cy="175032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6199459" y="3680285"/>
              <a:ext cx="253352" cy="216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solidFill>
                    <a:schemeClr val="accent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1</a:t>
              </a:r>
            </a:p>
          </p:txBody>
        </p:sp>
        <p:sp>
          <p:nvSpPr>
            <p:cNvPr id="157" name="Multiply 156"/>
            <p:cNvSpPr/>
            <p:nvPr/>
          </p:nvSpPr>
          <p:spPr>
            <a:xfrm>
              <a:off x="15555070" y="3553386"/>
              <a:ext cx="152076" cy="177767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5622650" y="3553386"/>
              <a:ext cx="2229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solidFill>
                    <a:schemeClr val="accent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2</a:t>
              </a:r>
            </a:p>
          </p:txBody>
        </p:sp>
        <p:sp>
          <p:nvSpPr>
            <p:cNvPr id="159" name="Multiply 158"/>
            <p:cNvSpPr/>
            <p:nvPr/>
          </p:nvSpPr>
          <p:spPr>
            <a:xfrm>
              <a:off x="15635192" y="3359562"/>
              <a:ext cx="123776" cy="142005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5689832" y="3343758"/>
              <a:ext cx="278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solidFill>
                    <a:schemeClr val="accent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3</a:t>
              </a:r>
            </a:p>
          </p:txBody>
        </p:sp>
        <p:pic>
          <p:nvPicPr>
            <p:cNvPr id="161" name="Picture 6" descr="http://a.pololu-files.com/picture/0J4110.400.jpg?a2562fe9f34e986d0d194118dcff0d58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2575" y="3377161"/>
              <a:ext cx="231899" cy="182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2" name="Straight Arrow Connector 161"/>
            <p:cNvCxnSpPr/>
            <p:nvPr/>
          </p:nvCxnSpPr>
          <p:spPr>
            <a:xfrm flipH="1" flipV="1">
              <a:off x="15514474" y="3986752"/>
              <a:ext cx="365644" cy="108171"/>
            </a:xfrm>
            <a:prstGeom prst="straightConnector1">
              <a:avLst/>
            </a:prstGeom>
            <a:ln w="412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/>
            <p:cNvSpPr txBox="1"/>
            <p:nvPr/>
          </p:nvSpPr>
          <p:spPr>
            <a:xfrm>
              <a:off x="15553505" y="4027142"/>
              <a:ext cx="3415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solidFill>
                    <a:srgbClr val="00B0F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x</a:t>
              </a:r>
              <a:endParaRPr lang="en-US" sz="800" dirty="0" smtClean="0">
                <a:solidFill>
                  <a:srgbClr val="00B0F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164" name="Straight Arrow Connector 163"/>
            <p:cNvCxnSpPr/>
            <p:nvPr/>
          </p:nvCxnSpPr>
          <p:spPr>
            <a:xfrm flipV="1">
              <a:off x="15895037" y="3935724"/>
              <a:ext cx="299043" cy="137620"/>
            </a:xfrm>
            <a:prstGeom prst="straightConnector1">
              <a:avLst/>
            </a:prstGeom>
            <a:ln w="412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/>
            <p:cNvSpPr txBox="1"/>
            <p:nvPr/>
          </p:nvSpPr>
          <p:spPr>
            <a:xfrm>
              <a:off x="15923390" y="3993293"/>
              <a:ext cx="3415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y</a:t>
              </a:r>
              <a:endParaRPr lang="en-US" sz="800" dirty="0" smtClean="0">
                <a:solidFill>
                  <a:schemeClr val="accent2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14085933" y="2025584"/>
              <a:ext cx="1027734" cy="253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" b="1" dirty="0" smtClean="0">
                  <a:solidFill>
                    <a:schemeClr val="accent3">
                      <a:lumMod val="75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関心領域</a:t>
              </a:r>
              <a:r>
                <a:rPr lang="en-US" sz="800" b="1" dirty="0" smtClean="0">
                  <a:solidFill>
                    <a:schemeClr val="accent3">
                      <a:lumMod val="75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(ROI)</a:t>
              </a:r>
              <a:endParaRPr lang="en-US" sz="800" dirty="0" smtClean="0">
                <a:solidFill>
                  <a:schemeClr val="accent3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167" name="Straight Connector 166"/>
            <p:cNvCxnSpPr/>
            <p:nvPr/>
          </p:nvCxnSpPr>
          <p:spPr>
            <a:xfrm flipV="1">
              <a:off x="14203313" y="1743592"/>
              <a:ext cx="1765269" cy="1836034"/>
            </a:xfrm>
            <a:prstGeom prst="line">
              <a:avLst/>
            </a:prstGeom>
            <a:ln w="9525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14989712" y="2232407"/>
              <a:ext cx="196064" cy="3176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Freeform 168"/>
            <p:cNvSpPr/>
            <p:nvPr/>
          </p:nvSpPr>
          <p:spPr>
            <a:xfrm>
              <a:off x="14001750" y="3898900"/>
              <a:ext cx="1212850" cy="101600"/>
            </a:xfrm>
            <a:custGeom>
              <a:avLst/>
              <a:gdLst>
                <a:gd name="connsiteX0" fmla="*/ 0 w 1212850"/>
                <a:gd name="connsiteY0" fmla="*/ 0 h 101600"/>
                <a:gd name="connsiteX1" fmla="*/ 31750 w 1212850"/>
                <a:gd name="connsiteY1" fmla="*/ 25400 h 101600"/>
                <a:gd name="connsiteX2" fmla="*/ 69850 w 1212850"/>
                <a:gd name="connsiteY2" fmla="*/ 38100 h 101600"/>
                <a:gd name="connsiteX3" fmla="*/ 127000 w 1212850"/>
                <a:gd name="connsiteY3" fmla="*/ 57150 h 101600"/>
                <a:gd name="connsiteX4" fmla="*/ 146050 w 1212850"/>
                <a:gd name="connsiteY4" fmla="*/ 63500 h 101600"/>
                <a:gd name="connsiteX5" fmla="*/ 171450 w 1212850"/>
                <a:gd name="connsiteY5" fmla="*/ 69850 h 101600"/>
                <a:gd name="connsiteX6" fmla="*/ 209550 w 1212850"/>
                <a:gd name="connsiteY6" fmla="*/ 82550 h 101600"/>
                <a:gd name="connsiteX7" fmla="*/ 228600 w 1212850"/>
                <a:gd name="connsiteY7" fmla="*/ 88900 h 101600"/>
                <a:gd name="connsiteX8" fmla="*/ 400050 w 1212850"/>
                <a:gd name="connsiteY8" fmla="*/ 101600 h 101600"/>
                <a:gd name="connsiteX9" fmla="*/ 641350 w 1212850"/>
                <a:gd name="connsiteY9" fmla="*/ 95250 h 101600"/>
                <a:gd name="connsiteX10" fmla="*/ 660400 w 1212850"/>
                <a:gd name="connsiteY10" fmla="*/ 88900 h 101600"/>
                <a:gd name="connsiteX11" fmla="*/ 685800 w 1212850"/>
                <a:gd name="connsiteY11" fmla="*/ 82550 h 101600"/>
                <a:gd name="connsiteX12" fmla="*/ 704850 w 1212850"/>
                <a:gd name="connsiteY12" fmla="*/ 76200 h 101600"/>
                <a:gd name="connsiteX13" fmla="*/ 736600 w 1212850"/>
                <a:gd name="connsiteY13" fmla="*/ 69850 h 101600"/>
                <a:gd name="connsiteX14" fmla="*/ 812800 w 1212850"/>
                <a:gd name="connsiteY14" fmla="*/ 57150 h 101600"/>
                <a:gd name="connsiteX15" fmla="*/ 895350 w 1212850"/>
                <a:gd name="connsiteY15" fmla="*/ 44450 h 101600"/>
                <a:gd name="connsiteX16" fmla="*/ 984250 w 1212850"/>
                <a:gd name="connsiteY16" fmla="*/ 31750 h 101600"/>
                <a:gd name="connsiteX17" fmla="*/ 1193800 w 1212850"/>
                <a:gd name="connsiteY17" fmla="*/ 25400 h 101600"/>
                <a:gd name="connsiteX18" fmla="*/ 1212850 w 1212850"/>
                <a:gd name="connsiteY18" fmla="*/ 1905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2850" h="101600">
                  <a:moveTo>
                    <a:pt x="0" y="0"/>
                  </a:moveTo>
                  <a:cubicBezTo>
                    <a:pt x="10583" y="8467"/>
                    <a:pt x="19852" y="18910"/>
                    <a:pt x="31750" y="25400"/>
                  </a:cubicBezTo>
                  <a:cubicBezTo>
                    <a:pt x="43502" y="31810"/>
                    <a:pt x="57150" y="33867"/>
                    <a:pt x="69850" y="38100"/>
                  </a:cubicBezTo>
                  <a:lnTo>
                    <a:pt x="127000" y="57150"/>
                  </a:lnTo>
                  <a:cubicBezTo>
                    <a:pt x="133350" y="59267"/>
                    <a:pt x="139556" y="61877"/>
                    <a:pt x="146050" y="63500"/>
                  </a:cubicBezTo>
                  <a:cubicBezTo>
                    <a:pt x="154517" y="65617"/>
                    <a:pt x="163091" y="67342"/>
                    <a:pt x="171450" y="69850"/>
                  </a:cubicBezTo>
                  <a:cubicBezTo>
                    <a:pt x="184272" y="73697"/>
                    <a:pt x="196850" y="78317"/>
                    <a:pt x="209550" y="82550"/>
                  </a:cubicBezTo>
                  <a:cubicBezTo>
                    <a:pt x="215900" y="84667"/>
                    <a:pt x="221925" y="88406"/>
                    <a:pt x="228600" y="88900"/>
                  </a:cubicBezTo>
                  <a:lnTo>
                    <a:pt x="400050" y="101600"/>
                  </a:lnTo>
                  <a:cubicBezTo>
                    <a:pt x="480483" y="99483"/>
                    <a:pt x="560984" y="99170"/>
                    <a:pt x="641350" y="95250"/>
                  </a:cubicBezTo>
                  <a:cubicBezTo>
                    <a:pt x="648036" y="94924"/>
                    <a:pt x="653964" y="90739"/>
                    <a:pt x="660400" y="88900"/>
                  </a:cubicBezTo>
                  <a:cubicBezTo>
                    <a:pt x="668791" y="86502"/>
                    <a:pt x="677409" y="84948"/>
                    <a:pt x="685800" y="82550"/>
                  </a:cubicBezTo>
                  <a:cubicBezTo>
                    <a:pt x="692236" y="80711"/>
                    <a:pt x="698356" y="77823"/>
                    <a:pt x="704850" y="76200"/>
                  </a:cubicBezTo>
                  <a:cubicBezTo>
                    <a:pt x="715321" y="73582"/>
                    <a:pt x="725971" y="71726"/>
                    <a:pt x="736600" y="69850"/>
                  </a:cubicBezTo>
                  <a:cubicBezTo>
                    <a:pt x="761959" y="65375"/>
                    <a:pt x="788371" y="65293"/>
                    <a:pt x="812800" y="57150"/>
                  </a:cubicBezTo>
                  <a:cubicBezTo>
                    <a:pt x="852031" y="44073"/>
                    <a:pt x="825190" y="51466"/>
                    <a:pt x="895350" y="44450"/>
                  </a:cubicBezTo>
                  <a:cubicBezTo>
                    <a:pt x="933603" y="34887"/>
                    <a:pt x="931040" y="34225"/>
                    <a:pt x="984250" y="31750"/>
                  </a:cubicBezTo>
                  <a:cubicBezTo>
                    <a:pt x="1054057" y="28503"/>
                    <a:pt x="1123950" y="27517"/>
                    <a:pt x="1193800" y="25400"/>
                  </a:cubicBezTo>
                  <a:lnTo>
                    <a:pt x="1212850" y="19050"/>
                  </a:lnTo>
                </a:path>
              </a:pathLst>
            </a:custGeom>
            <a:noFill/>
            <a:ln w="12700">
              <a:solidFill>
                <a:schemeClr val="accent1"/>
              </a:solidFill>
              <a:tailEnd type="stealth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 169"/>
            <p:cNvSpPr/>
            <p:nvPr/>
          </p:nvSpPr>
          <p:spPr>
            <a:xfrm>
              <a:off x="15436850" y="3829050"/>
              <a:ext cx="622300" cy="57150"/>
            </a:xfrm>
            <a:custGeom>
              <a:avLst/>
              <a:gdLst>
                <a:gd name="connsiteX0" fmla="*/ 0 w 622300"/>
                <a:gd name="connsiteY0" fmla="*/ 44450 h 57150"/>
                <a:gd name="connsiteX1" fmla="*/ 260350 w 622300"/>
                <a:gd name="connsiteY1" fmla="*/ 50800 h 57150"/>
                <a:gd name="connsiteX2" fmla="*/ 279400 w 622300"/>
                <a:gd name="connsiteY2" fmla="*/ 57150 h 57150"/>
                <a:gd name="connsiteX3" fmla="*/ 457200 w 622300"/>
                <a:gd name="connsiteY3" fmla="*/ 50800 h 57150"/>
                <a:gd name="connsiteX4" fmla="*/ 495300 w 622300"/>
                <a:gd name="connsiteY4" fmla="*/ 31750 h 57150"/>
                <a:gd name="connsiteX5" fmla="*/ 539750 w 622300"/>
                <a:gd name="connsiteY5" fmla="*/ 19050 h 57150"/>
                <a:gd name="connsiteX6" fmla="*/ 577850 w 622300"/>
                <a:gd name="connsiteY6" fmla="*/ 6350 h 57150"/>
                <a:gd name="connsiteX7" fmla="*/ 596900 w 622300"/>
                <a:gd name="connsiteY7" fmla="*/ 0 h 57150"/>
                <a:gd name="connsiteX8" fmla="*/ 622300 w 622300"/>
                <a:gd name="connsiteY8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300" h="57150">
                  <a:moveTo>
                    <a:pt x="0" y="44450"/>
                  </a:moveTo>
                  <a:cubicBezTo>
                    <a:pt x="86783" y="46567"/>
                    <a:pt x="173630" y="46858"/>
                    <a:pt x="260350" y="50800"/>
                  </a:cubicBezTo>
                  <a:cubicBezTo>
                    <a:pt x="267037" y="51104"/>
                    <a:pt x="272707" y="57150"/>
                    <a:pt x="279400" y="57150"/>
                  </a:cubicBezTo>
                  <a:cubicBezTo>
                    <a:pt x="338704" y="57150"/>
                    <a:pt x="397933" y="52917"/>
                    <a:pt x="457200" y="50800"/>
                  </a:cubicBezTo>
                  <a:cubicBezTo>
                    <a:pt x="505083" y="34839"/>
                    <a:pt x="446061" y="56369"/>
                    <a:pt x="495300" y="31750"/>
                  </a:cubicBezTo>
                  <a:cubicBezTo>
                    <a:pt x="505970" y="26415"/>
                    <a:pt x="529577" y="22102"/>
                    <a:pt x="539750" y="19050"/>
                  </a:cubicBezTo>
                  <a:cubicBezTo>
                    <a:pt x="552572" y="15203"/>
                    <a:pt x="565150" y="10583"/>
                    <a:pt x="577850" y="6350"/>
                  </a:cubicBezTo>
                  <a:cubicBezTo>
                    <a:pt x="584200" y="4233"/>
                    <a:pt x="590207" y="0"/>
                    <a:pt x="596900" y="0"/>
                  </a:cubicBezTo>
                  <a:lnTo>
                    <a:pt x="622300" y="0"/>
                  </a:lnTo>
                </a:path>
              </a:pathLst>
            </a:custGeom>
            <a:noFill/>
            <a:ln w="15875">
              <a:solidFill>
                <a:schemeClr val="accent1"/>
              </a:solidFill>
              <a:tailEnd type="stealth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Curved Connector 170"/>
            <p:cNvCxnSpPr>
              <a:endCxn id="158" idx="3"/>
            </p:cNvCxnSpPr>
            <p:nvPr/>
          </p:nvCxnSpPr>
          <p:spPr>
            <a:xfrm rot="10800000">
              <a:off x="15845610" y="3661109"/>
              <a:ext cx="245857" cy="75641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H="1" flipV="1">
              <a:off x="16031697" y="1760560"/>
              <a:ext cx="907244" cy="1773579"/>
            </a:xfrm>
            <a:prstGeom prst="line">
              <a:avLst/>
            </a:prstGeom>
            <a:ln w="9525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V="1">
              <a:off x="15659034" y="1760560"/>
              <a:ext cx="350145" cy="1536526"/>
            </a:xfrm>
            <a:prstGeom prst="line">
              <a:avLst/>
            </a:prstGeom>
            <a:ln w="9525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/>
            <p:cNvSpPr txBox="1"/>
            <p:nvPr/>
          </p:nvSpPr>
          <p:spPr>
            <a:xfrm>
              <a:off x="13274872" y="2865086"/>
              <a:ext cx="1116843" cy="39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 err="1" smtClean="0">
                  <a:solidFill>
                    <a:schemeClr val="accent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Sphero</a:t>
              </a:r>
              <a:endParaRPr lang="en-US" sz="800" b="1" dirty="0" smtClean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  <a:p>
              <a:pPr algn="ctr"/>
              <a:r>
                <a:rPr lang="ja-JP" altLang="en-US" sz="800" b="1" dirty="0" smtClean="0">
                  <a:solidFill>
                    <a:schemeClr val="accent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スタート</a:t>
              </a:r>
              <a:r>
                <a:rPr lang="ja-JP" altLang="en-US" sz="800" b="1" dirty="0">
                  <a:solidFill>
                    <a:schemeClr val="accent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位置</a:t>
              </a:r>
              <a:endParaRPr lang="en-US" sz="800" dirty="0" smtClean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175" name="Straight Arrow Connector 174"/>
            <p:cNvCxnSpPr>
              <a:stCxn id="174" idx="2"/>
              <a:endCxn id="153" idx="1"/>
            </p:cNvCxnSpPr>
            <p:nvPr/>
          </p:nvCxnSpPr>
          <p:spPr>
            <a:xfrm flipH="1">
              <a:off x="13788128" y="3263242"/>
              <a:ext cx="45166" cy="4571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Rounded Rectangle 179"/>
          <p:cNvSpPr/>
          <p:nvPr/>
        </p:nvSpPr>
        <p:spPr>
          <a:xfrm>
            <a:off x="6484781" y="1187964"/>
            <a:ext cx="1390276" cy="22444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6591466" y="2703618"/>
            <a:ext cx="1102571" cy="6158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>
                <a:solidFill>
                  <a:schemeClr val="tx2"/>
                </a:solidFill>
              </a:rPr>
              <a:t>画像認識視覚データの</a:t>
            </a:r>
            <a:r>
              <a:rPr lang="ja-JP" altLang="en-US" sz="1000" dirty="0" smtClean="0">
                <a:solidFill>
                  <a:schemeClr val="tx2"/>
                </a:solidFill>
              </a:rPr>
              <a:t>獲得</a:t>
            </a:r>
            <a:endParaRPr lang="en-US" altLang="ja-JP" sz="1000" dirty="0" smtClean="0">
              <a:solidFill>
                <a:schemeClr val="tx2"/>
              </a:solidFill>
            </a:endParaRPr>
          </a:p>
          <a:p>
            <a:pPr algn="ctr"/>
            <a:r>
              <a:rPr lang="ja-JP" altLang="en-US" sz="1000" dirty="0">
                <a:solidFill>
                  <a:schemeClr val="tx2"/>
                </a:solidFill>
              </a:rPr>
              <a:t>と</a:t>
            </a:r>
            <a:r>
              <a:rPr lang="ja-JP" altLang="en-US" sz="1000" dirty="0" smtClean="0">
                <a:solidFill>
                  <a:schemeClr val="tx2"/>
                </a:solidFill>
              </a:rPr>
              <a:t>処理</a:t>
            </a:r>
            <a:endParaRPr lang="en-US" sz="1000" dirty="0">
              <a:solidFill>
                <a:schemeClr val="tx2"/>
              </a:solidFill>
            </a:endParaRPr>
          </a:p>
        </p:txBody>
      </p:sp>
      <p:pic>
        <p:nvPicPr>
          <p:cNvPr id="184" name="Picture 4" descr="http://www.maths.unsw.edu.au/sites/default/files/MatlabSelfPaced/images/Matlab_Logo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610" y="1265466"/>
            <a:ext cx="211263" cy="18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5" name="Group 184"/>
          <p:cNvGrpSpPr/>
          <p:nvPr/>
        </p:nvGrpSpPr>
        <p:grpSpPr>
          <a:xfrm>
            <a:off x="10217224" y="5042436"/>
            <a:ext cx="2563112" cy="4536472"/>
            <a:chOff x="10040460" y="3833038"/>
            <a:chExt cx="2563112" cy="4724921"/>
          </a:xfrm>
        </p:grpSpPr>
        <p:sp>
          <p:nvSpPr>
            <p:cNvPr id="186" name="Diamond 185"/>
            <p:cNvSpPr/>
            <p:nvPr/>
          </p:nvSpPr>
          <p:spPr>
            <a:xfrm>
              <a:off x="10263624" y="4220422"/>
              <a:ext cx="1154417" cy="564794"/>
            </a:xfrm>
            <a:prstGeom prst="diamond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tx2"/>
                  </a:solidFill>
                </a:rPr>
                <a:t>ROI</a:t>
              </a:r>
              <a:r>
                <a:rPr lang="ja-JP" altLang="en-US" sz="800" b="1" dirty="0" smtClean="0">
                  <a:solidFill>
                    <a:schemeClr val="tx2"/>
                  </a:solidFill>
                </a:rPr>
                <a:t>内の</a:t>
              </a:r>
              <a:r>
                <a:rPr lang="en-US" sz="800" b="1" dirty="0" err="1" smtClean="0">
                  <a:solidFill>
                    <a:schemeClr val="tx2"/>
                  </a:solidFill>
                </a:rPr>
                <a:t>Spheros</a:t>
              </a:r>
              <a:r>
                <a:rPr lang="ja-JP" altLang="en-US" sz="800" b="1" dirty="0" smtClean="0">
                  <a:solidFill>
                    <a:schemeClr val="tx2"/>
                  </a:solidFill>
                </a:rPr>
                <a:t>を検索</a:t>
              </a:r>
              <a:endParaRPr lang="en-US" sz="800" b="1" dirty="0">
                <a:solidFill>
                  <a:schemeClr val="tx2"/>
                </a:solidFill>
              </a:endParaRPr>
            </a:p>
          </p:txBody>
        </p:sp>
        <p:sp>
          <p:nvSpPr>
            <p:cNvPr id="187" name="Diamond 186"/>
            <p:cNvSpPr/>
            <p:nvPr/>
          </p:nvSpPr>
          <p:spPr>
            <a:xfrm>
              <a:off x="10263624" y="4992863"/>
              <a:ext cx="1154417" cy="489908"/>
            </a:xfrm>
            <a:prstGeom prst="diamond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>
                  <a:solidFill>
                    <a:schemeClr val="tx2"/>
                  </a:solidFill>
                </a:rPr>
                <a:t>@ X1</a:t>
              </a:r>
            </a:p>
            <a:p>
              <a:pPr algn="ctr"/>
              <a:r>
                <a:rPr lang="ja-JP" altLang="en-US" sz="900" b="1" dirty="0">
                  <a:solidFill>
                    <a:schemeClr val="tx2"/>
                  </a:solidFill>
                </a:rPr>
                <a:t>ターゲット</a:t>
              </a:r>
              <a:r>
                <a:rPr lang="en-US" sz="900" b="1" dirty="0" smtClean="0">
                  <a:solidFill>
                    <a:schemeClr val="tx2"/>
                  </a:solidFill>
                </a:rPr>
                <a:t>?</a:t>
              </a:r>
              <a:endParaRPr lang="en-US" sz="9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88" name="Straight Arrow Connector 187"/>
            <p:cNvCxnSpPr>
              <a:stCxn id="186" idx="2"/>
              <a:endCxn id="187" idx="0"/>
            </p:cNvCxnSpPr>
            <p:nvPr/>
          </p:nvCxnSpPr>
          <p:spPr>
            <a:xfrm>
              <a:off x="10840833" y="4785216"/>
              <a:ext cx="0" cy="2076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/>
            <p:cNvSpPr txBox="1"/>
            <p:nvPr/>
          </p:nvSpPr>
          <p:spPr>
            <a:xfrm>
              <a:off x="10346451" y="4724823"/>
              <a:ext cx="538808" cy="224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800" b="1" dirty="0">
                  <a:solidFill>
                    <a:srgbClr val="00B0F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発見</a:t>
              </a:r>
              <a:endParaRPr lang="en-US" sz="800" b="1" dirty="0">
                <a:solidFill>
                  <a:srgbClr val="00B0F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11296331" y="4064405"/>
              <a:ext cx="777787" cy="224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" b="1" dirty="0" smtClean="0">
                  <a:solidFill>
                    <a:srgbClr val="FF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未発見</a:t>
              </a:r>
              <a:endParaRPr lang="en-US" sz="800" b="1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0348465" y="3833038"/>
              <a:ext cx="980069" cy="23568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 smtClean="0">
                  <a:solidFill>
                    <a:schemeClr val="tx2"/>
                  </a:solidFill>
                </a:rPr>
                <a:t>Sphero</a:t>
              </a:r>
              <a:r>
                <a:rPr lang="en-US" sz="1000" b="1" dirty="0" smtClean="0">
                  <a:solidFill>
                    <a:schemeClr val="tx2"/>
                  </a:solidFill>
                </a:rPr>
                <a:t> </a:t>
              </a:r>
              <a:r>
                <a:rPr lang="ja-JP" altLang="en-US" sz="1000" b="1" dirty="0" smtClean="0">
                  <a:solidFill>
                    <a:schemeClr val="tx2"/>
                  </a:solidFill>
                </a:rPr>
                <a:t>開始</a:t>
              </a:r>
              <a:endParaRPr lang="en-US" sz="10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92" name="Straight Arrow Connector 191"/>
            <p:cNvCxnSpPr>
              <a:stCxn id="191" idx="2"/>
              <a:endCxn id="186" idx="0"/>
            </p:cNvCxnSpPr>
            <p:nvPr/>
          </p:nvCxnSpPr>
          <p:spPr>
            <a:xfrm>
              <a:off x="10838500" y="4068720"/>
              <a:ext cx="2333" cy="1517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>
              <a:endCxn id="195" idx="0"/>
            </p:cNvCxnSpPr>
            <p:nvPr/>
          </p:nvCxnSpPr>
          <p:spPr>
            <a:xfrm>
              <a:off x="10836487" y="5473437"/>
              <a:ext cx="4346" cy="2208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urved Connector 193"/>
            <p:cNvCxnSpPr>
              <a:stCxn id="186" idx="3"/>
            </p:cNvCxnSpPr>
            <p:nvPr/>
          </p:nvCxnSpPr>
          <p:spPr>
            <a:xfrm flipH="1" flipV="1">
              <a:off x="10838501" y="4193079"/>
              <a:ext cx="579540" cy="309740"/>
            </a:xfrm>
            <a:prstGeom prst="curvedConnector3">
              <a:avLst>
                <a:gd name="adj1" fmla="val -3944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Diamond 194"/>
            <p:cNvSpPr/>
            <p:nvPr/>
          </p:nvSpPr>
          <p:spPr>
            <a:xfrm>
              <a:off x="10263624" y="5694247"/>
              <a:ext cx="1154417" cy="489907"/>
            </a:xfrm>
            <a:prstGeom prst="diamond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>
                  <a:solidFill>
                    <a:schemeClr val="tx2"/>
                  </a:solidFill>
                </a:rPr>
                <a:t>@ X2</a:t>
              </a:r>
            </a:p>
            <a:p>
              <a:pPr algn="ctr"/>
              <a:r>
                <a:rPr lang="ja-JP" altLang="en-US" sz="900" b="1" dirty="0">
                  <a:solidFill>
                    <a:schemeClr val="tx2"/>
                  </a:solidFill>
                </a:rPr>
                <a:t>ターゲット</a:t>
              </a:r>
              <a:r>
                <a:rPr lang="en-US" sz="900" b="1" dirty="0" smtClean="0">
                  <a:solidFill>
                    <a:schemeClr val="tx2"/>
                  </a:solidFill>
                </a:rPr>
                <a:t>?</a:t>
              </a:r>
              <a:endParaRPr lang="en-US" sz="900" b="1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Rounded Rectangle 195"/>
                <p:cNvSpPr/>
                <p:nvPr/>
              </p:nvSpPr>
              <p:spPr>
                <a:xfrm>
                  <a:off x="11839599" y="5057174"/>
                  <a:ext cx="759923" cy="334813"/>
                </a:xfrm>
                <a:prstGeom prst="roundRect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900" dirty="0">
                      <a:solidFill>
                        <a:schemeClr val="tx2"/>
                      </a:solidFill>
                    </a:rPr>
                    <a:t>X1 </a:t>
                  </a:r>
                  <a:r>
                    <a:rPr lang="ja-JP" altLang="en-US" sz="900" dirty="0" smtClean="0">
                      <a:solidFill>
                        <a:schemeClr val="tx2"/>
                      </a:solidFill>
                    </a:rPr>
                    <a:t>への</a:t>
                  </a:r>
                  <a:endParaRPr lang="en-US" sz="900" dirty="0" smtClean="0">
                    <a:solidFill>
                      <a:schemeClr val="tx2"/>
                    </a:solidFill>
                  </a:endParaRPr>
                </a:p>
                <a:p>
                  <a:pPr algn="ctr"/>
                  <a:r>
                    <a:rPr lang="en-US" sz="900" dirty="0" smtClean="0">
                      <a:solidFill>
                        <a:schemeClr val="tx2"/>
                      </a:solidFill>
                    </a:rPr>
                    <a:t>(V,</a:t>
                  </a:r>
                  <a14:m>
                    <m:oMath xmlns:m="http://schemas.openxmlformats.org/officeDocument/2006/math">
                      <m:r>
                        <a:rPr lang="en-US" sz="9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sz="900" dirty="0" smtClean="0">
                      <a:solidFill>
                        <a:schemeClr val="tx2"/>
                      </a:solidFill>
                    </a:rPr>
                    <a:t> )</a:t>
                  </a:r>
                  <a:r>
                    <a:rPr lang="ja-JP" altLang="en-US" sz="900" dirty="0" smtClean="0">
                      <a:solidFill>
                        <a:schemeClr val="tx2"/>
                      </a:solidFill>
                    </a:rPr>
                    <a:t>調整</a:t>
                  </a:r>
                  <a:endParaRPr lang="en-US" sz="9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196" name="Rounded Rectangle 1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9599" y="5057174"/>
                  <a:ext cx="759923" cy="334813"/>
                </a:xfrm>
                <a:prstGeom prst="roundRect">
                  <a:avLst/>
                </a:prstGeom>
                <a:blipFill rotWithShape="0">
                  <a:blip r:embed="rId18"/>
                  <a:stretch>
                    <a:fillRect t="-3636" b="-12727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Straight Arrow Connector 196"/>
            <p:cNvCxnSpPr>
              <a:stCxn id="187" idx="3"/>
              <a:endCxn id="196" idx="1"/>
            </p:cNvCxnSpPr>
            <p:nvPr/>
          </p:nvCxnSpPr>
          <p:spPr>
            <a:xfrm flipV="1">
              <a:off x="11418041" y="5224581"/>
              <a:ext cx="421558" cy="13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urved Connector 197"/>
            <p:cNvCxnSpPr>
              <a:stCxn id="196" idx="0"/>
            </p:cNvCxnSpPr>
            <p:nvPr/>
          </p:nvCxnSpPr>
          <p:spPr>
            <a:xfrm rot="16200000" flipV="1">
              <a:off x="11488898" y="4326511"/>
              <a:ext cx="78254" cy="1383072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/>
            <p:cNvSpPr txBox="1"/>
            <p:nvPr/>
          </p:nvSpPr>
          <p:spPr>
            <a:xfrm>
              <a:off x="10613054" y="5461727"/>
              <a:ext cx="28632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solidFill>
                    <a:srgbClr val="00B0F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y</a:t>
              </a:r>
              <a:endParaRPr lang="en-US" sz="800" b="1" dirty="0">
                <a:solidFill>
                  <a:srgbClr val="00B0F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1433314" y="5191981"/>
              <a:ext cx="27528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FF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Rounded Rectangle 200"/>
                <p:cNvSpPr/>
                <p:nvPr/>
              </p:nvSpPr>
              <p:spPr>
                <a:xfrm>
                  <a:off x="11843510" y="5773971"/>
                  <a:ext cx="756012" cy="334813"/>
                </a:xfrm>
                <a:prstGeom prst="roundRect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900" dirty="0">
                      <a:solidFill>
                        <a:schemeClr val="tx2"/>
                      </a:solidFill>
                    </a:rPr>
                    <a:t> </a:t>
                  </a:r>
                  <a:r>
                    <a:rPr lang="en-US" altLang="ja-JP" sz="900" dirty="0" smtClean="0">
                      <a:solidFill>
                        <a:schemeClr val="tx2"/>
                      </a:solidFill>
                    </a:rPr>
                    <a:t>X2</a:t>
                  </a:r>
                  <a:r>
                    <a:rPr lang="ja-JP" altLang="en-US" sz="900" dirty="0" smtClean="0">
                      <a:solidFill>
                        <a:schemeClr val="tx2"/>
                      </a:solidFill>
                    </a:rPr>
                    <a:t>への</a:t>
                  </a:r>
                  <a:endParaRPr lang="en-US" altLang="ja-JP" sz="900" dirty="0" smtClean="0">
                    <a:solidFill>
                      <a:schemeClr val="tx2"/>
                    </a:solidFill>
                  </a:endParaRPr>
                </a:p>
                <a:p>
                  <a:pPr algn="ctr"/>
                  <a:r>
                    <a:rPr lang="en-US" sz="900" dirty="0" smtClean="0">
                      <a:solidFill>
                        <a:schemeClr val="tx2"/>
                      </a:solidFill>
                    </a:rPr>
                    <a:t>(V,</a:t>
                  </a:r>
                  <a14:m>
                    <m:oMath xmlns:m="http://schemas.openxmlformats.org/officeDocument/2006/math">
                      <m:r>
                        <a:rPr lang="en-US" sz="9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sz="900" dirty="0" smtClean="0">
                      <a:solidFill>
                        <a:schemeClr val="tx2"/>
                      </a:solidFill>
                    </a:rPr>
                    <a:t> )</a:t>
                  </a:r>
                  <a:r>
                    <a:rPr lang="ja-JP" altLang="en-US" sz="900" dirty="0" smtClean="0">
                      <a:solidFill>
                        <a:schemeClr val="tx2"/>
                      </a:solidFill>
                    </a:rPr>
                    <a:t>調整</a:t>
                  </a:r>
                  <a:endParaRPr lang="en-US" sz="9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Rounded Rectangle 2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43510" y="5773971"/>
                  <a:ext cx="756012" cy="334813"/>
                </a:xfrm>
                <a:prstGeom prst="roundRect">
                  <a:avLst/>
                </a:prstGeom>
                <a:blipFill rotWithShape="0">
                  <a:blip r:embed="rId19"/>
                  <a:stretch>
                    <a:fillRect t="-5455" b="-12727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2" name="Straight Arrow Connector 201"/>
            <p:cNvCxnSpPr>
              <a:stCxn id="195" idx="3"/>
              <a:endCxn id="201" idx="1"/>
            </p:cNvCxnSpPr>
            <p:nvPr/>
          </p:nvCxnSpPr>
          <p:spPr>
            <a:xfrm>
              <a:off x="11418041" y="5939201"/>
              <a:ext cx="425469" cy="21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/>
            <p:cNvSpPr txBox="1"/>
            <p:nvPr/>
          </p:nvSpPr>
          <p:spPr>
            <a:xfrm>
              <a:off x="11417954" y="5901296"/>
              <a:ext cx="27528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FF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N</a:t>
              </a:r>
            </a:p>
          </p:txBody>
        </p:sp>
        <p:cxnSp>
          <p:nvCxnSpPr>
            <p:cNvPr id="204" name="Straight Arrow Connector 203"/>
            <p:cNvCxnSpPr>
              <a:stCxn id="195" idx="2"/>
              <a:endCxn id="208" idx="0"/>
            </p:cNvCxnSpPr>
            <p:nvPr/>
          </p:nvCxnSpPr>
          <p:spPr>
            <a:xfrm flipH="1">
              <a:off x="10838071" y="6184155"/>
              <a:ext cx="2762" cy="161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Diamond 204"/>
            <p:cNvSpPr/>
            <p:nvPr/>
          </p:nvSpPr>
          <p:spPr>
            <a:xfrm>
              <a:off x="10259278" y="6879542"/>
              <a:ext cx="1154417" cy="489908"/>
            </a:xfrm>
            <a:prstGeom prst="diamond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900" b="1" dirty="0">
                  <a:solidFill>
                    <a:schemeClr val="tx2"/>
                  </a:solidFill>
                </a:rPr>
                <a:t>ゲート</a:t>
              </a:r>
              <a:r>
                <a:rPr lang="ja-JP" altLang="en-US" sz="900" b="1" dirty="0" smtClean="0">
                  <a:solidFill>
                    <a:schemeClr val="tx2"/>
                  </a:solidFill>
                </a:rPr>
                <a:t>はオープン</a:t>
              </a:r>
              <a:r>
                <a:rPr lang="en-US" sz="900" b="1" dirty="0" smtClean="0">
                  <a:solidFill>
                    <a:schemeClr val="tx2"/>
                  </a:solidFill>
                </a:rPr>
                <a:t>?</a:t>
              </a:r>
              <a:endParaRPr lang="en-US" sz="900" b="1" dirty="0">
                <a:solidFill>
                  <a:schemeClr val="tx2"/>
                </a:solidFill>
              </a:endParaRPr>
            </a:p>
          </p:txBody>
        </p:sp>
        <p:cxnSp>
          <p:nvCxnSpPr>
            <p:cNvPr id="206" name="Curved Connector 205"/>
            <p:cNvCxnSpPr/>
            <p:nvPr/>
          </p:nvCxnSpPr>
          <p:spPr>
            <a:xfrm rot="16200000" flipV="1">
              <a:off x="11458137" y="5071832"/>
              <a:ext cx="78255" cy="132155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/>
            <p:cNvSpPr txBox="1"/>
            <p:nvPr/>
          </p:nvSpPr>
          <p:spPr>
            <a:xfrm>
              <a:off x="10597574" y="6113203"/>
              <a:ext cx="28632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solidFill>
                    <a:srgbClr val="00B0F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y</a:t>
              </a:r>
              <a:endParaRPr lang="en-US" sz="800" b="1" dirty="0">
                <a:solidFill>
                  <a:srgbClr val="00B0F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08" name="Rounded Rectangle 207"/>
            <p:cNvSpPr/>
            <p:nvPr/>
          </p:nvSpPr>
          <p:spPr>
            <a:xfrm>
              <a:off x="10370112" y="6345792"/>
              <a:ext cx="935917" cy="346499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900" b="1" dirty="0" smtClean="0">
                  <a:solidFill>
                    <a:schemeClr val="tx2"/>
                  </a:solidFill>
                </a:rPr>
                <a:t>ゲートオープン</a:t>
              </a:r>
              <a:endParaRPr lang="en-US" altLang="ja-JP" sz="900" b="1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ja-JP" altLang="en-US" sz="900" b="1" dirty="0" smtClean="0">
                  <a:solidFill>
                    <a:schemeClr val="tx2"/>
                  </a:solidFill>
                </a:rPr>
                <a:t>指令送信</a:t>
              </a:r>
              <a:endParaRPr lang="en-US" altLang="ja-JP" sz="900" b="1" dirty="0" smtClean="0">
                <a:solidFill>
                  <a:schemeClr val="tx2"/>
                </a:solidFill>
              </a:endParaRPr>
            </a:p>
          </p:txBody>
        </p:sp>
        <p:cxnSp>
          <p:nvCxnSpPr>
            <p:cNvPr id="209" name="Straight Arrow Connector 208"/>
            <p:cNvCxnSpPr>
              <a:stCxn id="208" idx="2"/>
              <a:endCxn id="205" idx="0"/>
            </p:cNvCxnSpPr>
            <p:nvPr/>
          </p:nvCxnSpPr>
          <p:spPr>
            <a:xfrm flipH="1">
              <a:off x="10836487" y="6692291"/>
              <a:ext cx="1584" cy="187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10570795" y="7341257"/>
              <a:ext cx="28632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solidFill>
                    <a:srgbClr val="00B0F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y</a:t>
              </a:r>
              <a:endParaRPr lang="en-US" sz="800" b="1" dirty="0">
                <a:solidFill>
                  <a:srgbClr val="00B0F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11" name="Diamond 210"/>
            <p:cNvSpPr/>
            <p:nvPr/>
          </p:nvSpPr>
          <p:spPr>
            <a:xfrm>
              <a:off x="10259278" y="7574929"/>
              <a:ext cx="1154417" cy="489908"/>
            </a:xfrm>
            <a:prstGeom prst="diamond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>
                  <a:solidFill>
                    <a:schemeClr val="tx2"/>
                  </a:solidFill>
                </a:rPr>
                <a:t>@ X3</a:t>
              </a:r>
            </a:p>
            <a:p>
              <a:pPr algn="ctr"/>
              <a:r>
                <a:rPr lang="ja-JP" altLang="en-US" sz="900" b="1" dirty="0">
                  <a:solidFill>
                    <a:schemeClr val="tx2"/>
                  </a:solidFill>
                </a:rPr>
                <a:t>ターゲット</a:t>
              </a:r>
              <a:r>
                <a:rPr lang="en-US" sz="900" b="1" dirty="0" smtClean="0">
                  <a:solidFill>
                    <a:schemeClr val="tx2"/>
                  </a:solidFill>
                </a:rPr>
                <a:t>?</a:t>
              </a:r>
              <a:endParaRPr lang="en-US" sz="900" b="1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Rounded Rectangle 211"/>
                <p:cNvSpPr/>
                <p:nvPr/>
              </p:nvSpPr>
              <p:spPr>
                <a:xfrm>
                  <a:off x="11839403" y="7652476"/>
                  <a:ext cx="756012" cy="334813"/>
                </a:xfrm>
                <a:prstGeom prst="roundRect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900" dirty="0" smtClean="0">
                      <a:solidFill>
                        <a:schemeClr val="tx2"/>
                      </a:solidFill>
                    </a:rPr>
                    <a:t>X3</a:t>
                  </a:r>
                  <a:r>
                    <a:rPr lang="ja-JP" altLang="en-US" sz="900" dirty="0" smtClean="0">
                      <a:solidFill>
                        <a:schemeClr val="tx2"/>
                      </a:solidFill>
                    </a:rPr>
                    <a:t>への</a:t>
                  </a:r>
                  <a:endParaRPr lang="en-US" altLang="ja-JP" sz="900" dirty="0">
                    <a:solidFill>
                      <a:schemeClr val="tx2"/>
                    </a:solidFill>
                  </a:endParaRPr>
                </a:p>
                <a:p>
                  <a:pPr algn="ctr"/>
                  <a:r>
                    <a:rPr lang="en-US" sz="900" dirty="0" smtClean="0">
                      <a:solidFill>
                        <a:schemeClr val="tx2"/>
                      </a:solidFill>
                    </a:rPr>
                    <a:t>(V,</a:t>
                  </a:r>
                  <a14:m>
                    <m:oMath xmlns:m="http://schemas.openxmlformats.org/officeDocument/2006/math">
                      <m:r>
                        <a:rPr lang="en-US" sz="9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sz="900" dirty="0" smtClean="0">
                      <a:solidFill>
                        <a:schemeClr val="tx2"/>
                      </a:solidFill>
                    </a:rPr>
                    <a:t> )</a:t>
                  </a:r>
                  <a:r>
                    <a:rPr lang="ja-JP" altLang="en-US" sz="900" dirty="0" smtClean="0">
                      <a:solidFill>
                        <a:schemeClr val="tx2"/>
                      </a:solidFill>
                    </a:rPr>
                    <a:t>調整</a:t>
                  </a:r>
                  <a:endParaRPr lang="en-US" sz="9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12" name="Rounded Rectangle 2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9403" y="7652476"/>
                  <a:ext cx="756012" cy="334813"/>
                </a:xfrm>
                <a:prstGeom prst="roundRect">
                  <a:avLst/>
                </a:prstGeom>
                <a:blipFill rotWithShape="0">
                  <a:blip r:embed="rId20"/>
                  <a:stretch>
                    <a:fillRect t="-5556" b="-14815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3" name="Straight Arrow Connector 212"/>
            <p:cNvCxnSpPr>
              <a:stCxn id="211" idx="3"/>
              <a:endCxn id="212" idx="1"/>
            </p:cNvCxnSpPr>
            <p:nvPr/>
          </p:nvCxnSpPr>
          <p:spPr>
            <a:xfrm>
              <a:off x="11413695" y="7819883"/>
              <a:ext cx="425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>
              <a:stCxn id="205" idx="2"/>
              <a:endCxn id="211" idx="0"/>
            </p:cNvCxnSpPr>
            <p:nvPr/>
          </p:nvCxnSpPr>
          <p:spPr>
            <a:xfrm>
              <a:off x="10836487" y="7369450"/>
              <a:ext cx="0" cy="2054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>
              <a:off x="11437251" y="7791682"/>
              <a:ext cx="27528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FF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N</a:t>
              </a:r>
            </a:p>
          </p:txBody>
        </p:sp>
        <p:cxnSp>
          <p:nvCxnSpPr>
            <p:cNvPr id="216" name="Curved Connector 215"/>
            <p:cNvCxnSpPr/>
            <p:nvPr/>
          </p:nvCxnSpPr>
          <p:spPr>
            <a:xfrm rot="16200000" flipV="1">
              <a:off x="11468093" y="6944616"/>
              <a:ext cx="78255" cy="132155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/>
            <p:cNvSpPr txBox="1"/>
            <p:nvPr/>
          </p:nvSpPr>
          <p:spPr>
            <a:xfrm>
              <a:off x="11417954" y="7094318"/>
              <a:ext cx="27528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FF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N</a:t>
              </a:r>
            </a:p>
          </p:txBody>
        </p:sp>
        <p:cxnSp>
          <p:nvCxnSpPr>
            <p:cNvPr id="218" name="Straight Arrow Connector 217"/>
            <p:cNvCxnSpPr>
              <a:stCxn id="205" idx="3"/>
              <a:endCxn id="219" idx="1"/>
            </p:cNvCxnSpPr>
            <p:nvPr/>
          </p:nvCxnSpPr>
          <p:spPr>
            <a:xfrm flipV="1">
              <a:off x="11413695" y="7120900"/>
              <a:ext cx="433865" cy="3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Rounded Rectangle 218"/>
            <p:cNvSpPr/>
            <p:nvPr/>
          </p:nvSpPr>
          <p:spPr>
            <a:xfrm>
              <a:off x="11847560" y="6953493"/>
              <a:ext cx="756012" cy="334813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900" dirty="0" smtClean="0">
                  <a:solidFill>
                    <a:schemeClr val="tx2"/>
                  </a:solidFill>
                </a:rPr>
                <a:t>ゲートオープン待機</a:t>
              </a:r>
              <a:endParaRPr lang="en-US" sz="900" dirty="0">
                <a:solidFill>
                  <a:schemeClr val="tx2"/>
                </a:solidFill>
              </a:endParaRPr>
            </a:p>
          </p:txBody>
        </p:sp>
        <p:cxnSp>
          <p:nvCxnSpPr>
            <p:cNvPr id="220" name="Curved Connector 219"/>
            <p:cNvCxnSpPr>
              <a:stCxn id="219" idx="0"/>
              <a:endCxn id="208" idx="3"/>
            </p:cNvCxnSpPr>
            <p:nvPr/>
          </p:nvCxnSpPr>
          <p:spPr>
            <a:xfrm rot="16200000" flipV="1">
              <a:off x="11548573" y="6276499"/>
              <a:ext cx="434451" cy="91953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Rectangle 220"/>
            <p:cNvSpPr/>
            <p:nvPr/>
          </p:nvSpPr>
          <p:spPr>
            <a:xfrm>
              <a:off x="10346451" y="8322277"/>
              <a:ext cx="980069" cy="23568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000" b="1" dirty="0">
                  <a:solidFill>
                    <a:schemeClr val="tx2"/>
                  </a:solidFill>
                </a:rPr>
                <a:t>終了</a:t>
              </a:r>
              <a:endParaRPr lang="en-US" sz="1000" b="1" dirty="0">
                <a:solidFill>
                  <a:schemeClr val="tx2"/>
                </a:solidFill>
              </a:endParaRPr>
            </a:p>
          </p:txBody>
        </p:sp>
        <p:cxnSp>
          <p:nvCxnSpPr>
            <p:cNvPr id="222" name="Straight Arrow Connector 221"/>
            <p:cNvCxnSpPr>
              <a:stCxn id="211" idx="2"/>
              <a:endCxn id="221" idx="0"/>
            </p:cNvCxnSpPr>
            <p:nvPr/>
          </p:nvCxnSpPr>
          <p:spPr>
            <a:xfrm flipH="1">
              <a:off x="10836486" y="8064837"/>
              <a:ext cx="1" cy="257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>
            <a:xfrm>
              <a:off x="10556211" y="8045949"/>
              <a:ext cx="28632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solidFill>
                    <a:srgbClr val="00B0F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y</a:t>
              </a:r>
              <a:endParaRPr lang="en-US" sz="800" b="1" dirty="0">
                <a:solidFill>
                  <a:srgbClr val="00B0F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24" name="Left Bracket 223"/>
            <p:cNvSpPr/>
            <p:nvPr/>
          </p:nvSpPr>
          <p:spPr>
            <a:xfrm>
              <a:off x="10047371" y="4064405"/>
              <a:ext cx="190396" cy="992769"/>
            </a:xfrm>
            <a:prstGeom prst="leftBracket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Left Bracket 224"/>
            <p:cNvSpPr/>
            <p:nvPr/>
          </p:nvSpPr>
          <p:spPr>
            <a:xfrm>
              <a:off x="10040460" y="5237817"/>
              <a:ext cx="190396" cy="3084460"/>
            </a:xfrm>
            <a:prstGeom prst="leftBracket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6" name="Oval 225"/>
          <p:cNvSpPr/>
          <p:nvPr/>
        </p:nvSpPr>
        <p:spPr>
          <a:xfrm>
            <a:off x="6733264" y="4151921"/>
            <a:ext cx="469005" cy="4620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TextBox 226"/>
          <p:cNvSpPr txBox="1"/>
          <p:nvPr/>
        </p:nvSpPr>
        <p:spPr>
          <a:xfrm>
            <a:off x="9332493" y="3723261"/>
            <a:ext cx="1055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</a:t>
            </a:r>
            <a:r>
              <a:rPr lang="ja-JP" altLang="en-US" sz="800" b="1" dirty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番目のターゲット</a:t>
            </a:r>
            <a:endParaRPr lang="en-US" altLang="ja-JP" sz="800" b="1" dirty="0" smtClean="0">
              <a:solidFill>
                <a:schemeClr val="tx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ja-JP" altLang="en-US" sz="800" b="1" dirty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の座標</a:t>
            </a:r>
            <a:endParaRPr lang="en-US" sz="800" b="1" dirty="0" smtClean="0">
              <a:solidFill>
                <a:schemeClr val="tx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en-US" sz="800" b="1" dirty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</a:t>
            </a:r>
            <a:r>
              <a:rPr lang="en-US" sz="800" b="1" dirty="0" smtClean="0">
                <a:solidFill>
                  <a:srgbClr val="00B0F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xi</a:t>
            </a:r>
            <a:r>
              <a:rPr lang="en-US" sz="800" b="1" dirty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</a:t>
            </a:r>
            <a:r>
              <a:rPr lang="en-US" sz="800" b="1" dirty="0" smtClean="0">
                <a:solidFill>
                  <a:schemeClr val="accent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800" b="1" dirty="0" err="1" smtClean="0">
                <a:solidFill>
                  <a:schemeClr val="accent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yi</a:t>
            </a:r>
            <a:r>
              <a:rPr lang="en-US" sz="800" b="1" dirty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endParaRPr lang="en-US" sz="800" b="1" dirty="0">
              <a:solidFill>
                <a:schemeClr val="accent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28" name="Right Arrow 227"/>
          <p:cNvSpPr/>
          <p:nvPr/>
        </p:nvSpPr>
        <p:spPr>
          <a:xfrm>
            <a:off x="7984976" y="2006623"/>
            <a:ext cx="1117827" cy="217772"/>
          </a:xfrm>
          <a:prstGeom prst="rightArrow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9" name="Straight Connector 228"/>
          <p:cNvCxnSpPr/>
          <p:nvPr/>
        </p:nvCxnSpPr>
        <p:spPr>
          <a:xfrm flipH="1">
            <a:off x="10357956" y="3581252"/>
            <a:ext cx="3356" cy="142024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/>
          <p:cNvGrpSpPr/>
          <p:nvPr/>
        </p:nvGrpSpPr>
        <p:grpSpPr>
          <a:xfrm>
            <a:off x="10451521" y="3804493"/>
            <a:ext cx="773815" cy="708075"/>
            <a:chOff x="10491254" y="3996890"/>
            <a:chExt cx="773815" cy="708075"/>
          </a:xfrm>
        </p:grpSpPr>
        <p:pic>
          <p:nvPicPr>
            <p:cNvPr id="231" name="Picture 23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666556" y="3996890"/>
              <a:ext cx="598513" cy="630576"/>
            </a:xfrm>
            <a:prstGeom prst="rect">
              <a:avLst/>
            </a:prstGeom>
          </p:spPr>
        </p:pic>
        <p:sp>
          <p:nvSpPr>
            <p:cNvPr id="232" name="Oval 231"/>
            <p:cNvSpPr/>
            <p:nvPr/>
          </p:nvSpPr>
          <p:spPr>
            <a:xfrm>
              <a:off x="10491254" y="4414549"/>
              <a:ext cx="301918" cy="290416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Arrow Connector 232"/>
            <p:cNvCxnSpPr>
              <a:stCxn id="232" idx="7"/>
            </p:cNvCxnSpPr>
            <p:nvPr/>
          </p:nvCxnSpPr>
          <p:spPr>
            <a:xfrm flipH="1">
              <a:off x="10646781" y="4457079"/>
              <a:ext cx="102176" cy="102678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/>
            <p:cNvSpPr txBox="1"/>
            <p:nvPr/>
          </p:nvSpPr>
          <p:spPr>
            <a:xfrm>
              <a:off x="10536955" y="4345505"/>
              <a:ext cx="3368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r</a:t>
              </a:r>
              <a:endParaRPr lang="en-US" sz="8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235" name="TextBox 234"/>
          <p:cNvSpPr txBox="1"/>
          <p:nvPr/>
        </p:nvSpPr>
        <p:spPr>
          <a:xfrm>
            <a:off x="9857184" y="4225116"/>
            <a:ext cx="3308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Xi</a:t>
            </a:r>
            <a:endParaRPr lang="en-US" sz="800" b="1" dirty="0">
              <a:solidFill>
                <a:schemeClr val="accent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36" name="Straight Connector 235"/>
          <p:cNvCxnSpPr/>
          <p:nvPr/>
        </p:nvCxnSpPr>
        <p:spPr>
          <a:xfrm flipV="1">
            <a:off x="10339610" y="5001494"/>
            <a:ext cx="2461990" cy="1160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9072502" y="5532722"/>
            <a:ext cx="1216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画像認識なしの</a:t>
            </a:r>
            <a:endParaRPr lang="en-US" altLang="ja-JP" sz="800" b="1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ja-JP" altLang="en-US" sz="8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開ループ制御</a:t>
            </a:r>
            <a:endParaRPr lang="en-US" sz="800" b="1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9090287" y="7440710"/>
            <a:ext cx="1216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b="1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画像認識</a:t>
            </a:r>
            <a:r>
              <a:rPr lang="zh-TW" altLang="en-US" sz="8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視覚</a:t>
            </a:r>
            <a:r>
              <a:rPr lang="ja-JP" altLang="en-US" sz="8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を</a:t>
            </a:r>
            <a:endParaRPr lang="en-US" altLang="ja-JP" sz="800" b="1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ja-JP" altLang="en-US" sz="800" b="1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使用</a:t>
            </a:r>
            <a:r>
              <a:rPr lang="ja-JP" altLang="en-US" sz="8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した</a:t>
            </a:r>
            <a:endParaRPr lang="en-US" altLang="ja-JP" sz="800" b="1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ja-JP" altLang="en-US" sz="8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閉ループ制御</a:t>
            </a:r>
            <a:endParaRPr lang="en-US" sz="800" b="1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9162070" y="3076431"/>
            <a:ext cx="8696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" b="1" dirty="0" smtClean="0">
                <a:solidFill>
                  <a:schemeClr val="accent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開ループ制御</a:t>
            </a:r>
            <a:endParaRPr lang="en-US" sz="800" dirty="0" smtClean="0">
              <a:solidFill>
                <a:schemeClr val="accent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40" name="Straight Connector 239"/>
          <p:cNvCxnSpPr/>
          <p:nvPr/>
        </p:nvCxnSpPr>
        <p:spPr>
          <a:xfrm flipH="1">
            <a:off x="9777815" y="2968952"/>
            <a:ext cx="367401" cy="155382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182" idx="0"/>
            <a:endCxn id="181" idx="2"/>
          </p:cNvCxnSpPr>
          <p:nvPr/>
        </p:nvCxnSpPr>
        <p:spPr>
          <a:xfrm flipH="1" flipV="1">
            <a:off x="7141961" y="2248136"/>
            <a:ext cx="791" cy="455482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/>
              <p:cNvSpPr txBox="1"/>
              <p:nvPr/>
            </p:nvSpPr>
            <p:spPr>
              <a:xfrm>
                <a:off x="8243573" y="2162370"/>
                <a:ext cx="66168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 smtClean="0">
                    <a:solidFill>
                      <a:schemeClr val="tx2"/>
                    </a:solidFill>
                  </a:rPr>
                  <a:t>(</a:t>
                </a:r>
                <a:r>
                  <a:rPr lang="en-US" sz="1050" b="1" dirty="0">
                    <a:solidFill>
                      <a:schemeClr val="tx2"/>
                    </a:solidFill>
                  </a:rPr>
                  <a:t>V,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050" b="1" dirty="0">
                    <a:solidFill>
                      <a:schemeClr val="tx2"/>
                    </a:solidFill>
                  </a:rPr>
                  <a:t> )</a:t>
                </a:r>
                <a:r>
                  <a:rPr lang="en-US" sz="105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2" name="TextBox 2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573" y="2162370"/>
                <a:ext cx="661681" cy="253916"/>
              </a:xfrm>
              <a:prstGeom prst="rect">
                <a:avLst/>
              </a:prstGeom>
              <a:blipFill rotWithShape="0">
                <a:blip r:embed="rId21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" name="Right Arrow 242"/>
          <p:cNvSpPr/>
          <p:nvPr/>
        </p:nvSpPr>
        <p:spPr>
          <a:xfrm rot="10800000">
            <a:off x="7944251" y="2909105"/>
            <a:ext cx="1117827" cy="217772"/>
          </a:xfrm>
          <a:prstGeom prst="rightArrow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/>
          <p:cNvSpPr txBox="1"/>
          <p:nvPr/>
        </p:nvSpPr>
        <p:spPr>
          <a:xfrm>
            <a:off x="8064233" y="2673770"/>
            <a:ext cx="11679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solidFill>
                  <a:schemeClr val="tx2"/>
                </a:solidFill>
              </a:rPr>
              <a:t>RGB 640x480</a:t>
            </a:r>
            <a:endParaRPr lang="en-US" sz="1050" b="1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46" name="Picture 22" descr="http://upload.wikimedia.org/wikipedia/commons/thumb/d/da/Bluetooth.svg/170px-Bluetooth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620" y="1746159"/>
            <a:ext cx="171932" cy="26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7" name="Oval 246"/>
          <p:cNvSpPr/>
          <p:nvPr/>
        </p:nvSpPr>
        <p:spPr>
          <a:xfrm>
            <a:off x="9851680" y="4213061"/>
            <a:ext cx="301918" cy="2904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/>
              <p:cNvSpPr txBox="1"/>
              <p:nvPr/>
            </p:nvSpPr>
            <p:spPr>
              <a:xfrm>
                <a:off x="7511253" y="4920242"/>
                <a:ext cx="163439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 smtClean="0">
                    <a:solidFill>
                      <a:schemeClr val="tx2"/>
                    </a:solidFill>
                    <a:latin typeface="+mn-lt"/>
                  </a:rPr>
                  <a:t>V: </a:t>
                </a:r>
                <a:r>
                  <a:rPr lang="ja-JP" altLang="en-US" sz="1000" b="1" dirty="0">
                    <a:solidFill>
                      <a:schemeClr val="tx2"/>
                    </a:solidFill>
                    <a:latin typeface="+mn-lt"/>
                  </a:rPr>
                  <a:t>速度</a:t>
                </a:r>
                <a:r>
                  <a:rPr lang="en-US" sz="1000" b="1" dirty="0" smtClean="0">
                    <a:solidFill>
                      <a:schemeClr val="tx2"/>
                    </a:solidFill>
                    <a:latin typeface="+mn-lt"/>
                  </a:rPr>
                  <a:t>        [ 0 ~ 255 ]</a:t>
                </a:r>
                <a:endParaRPr lang="en-US" sz="1000" b="1" dirty="0">
                  <a:solidFill>
                    <a:schemeClr val="tx2"/>
                  </a:solidFill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sz="10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000" b="1" dirty="0" smtClean="0">
                    <a:solidFill>
                      <a:schemeClr val="tx2"/>
                    </a:solidFill>
                    <a:latin typeface="+mn-lt"/>
                  </a:rPr>
                  <a:t>: </a:t>
                </a:r>
                <a:r>
                  <a:rPr lang="ja-JP" altLang="en-US" sz="1000" b="1" dirty="0">
                    <a:solidFill>
                      <a:schemeClr val="tx2"/>
                    </a:solidFill>
                    <a:latin typeface="+mn-lt"/>
                  </a:rPr>
                  <a:t>角度</a:t>
                </a:r>
                <a:r>
                  <a:rPr lang="en-US" sz="1000" b="1" dirty="0" smtClean="0">
                    <a:solidFill>
                      <a:schemeClr val="tx2"/>
                    </a:solidFill>
                    <a:latin typeface="+mn-lt"/>
                  </a:rPr>
                  <a:t>        [ 0 ~ 360 ]</a:t>
                </a:r>
                <a:endParaRPr lang="en-US" sz="1000" b="1" dirty="0" smtClean="0">
                  <a:solidFill>
                    <a:srgbClr val="002060"/>
                  </a:solidFill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248" name="TextBox 2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253" y="4920242"/>
                <a:ext cx="1634395" cy="415498"/>
              </a:xfrm>
              <a:prstGeom prst="rect">
                <a:avLst/>
              </a:prstGeom>
              <a:blipFill rotWithShape="0">
                <a:blip r:embed="rId2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9" name="TextBox 248"/>
          <p:cNvSpPr txBox="1"/>
          <p:nvPr/>
        </p:nvSpPr>
        <p:spPr>
          <a:xfrm>
            <a:off x="6400800" y="3559164"/>
            <a:ext cx="2348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制御アルゴリズ</a:t>
            </a:r>
            <a:r>
              <a:rPr lang="ja-JP" altLang="en-US" sz="12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ム</a:t>
            </a:r>
            <a:r>
              <a:rPr lang="en-US" altLang="ja-JP" sz="12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6355541" y="3798569"/>
            <a:ext cx="1176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" b="1" dirty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現在</a:t>
            </a:r>
            <a:r>
              <a:rPr lang="ja-JP" altLang="en-US" sz="800" b="1" dirty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の座標</a:t>
            </a:r>
            <a:r>
              <a:rPr lang="en-US" sz="800" b="1" dirty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algn="ctr"/>
            <a:r>
              <a:rPr lang="en-US" sz="800" b="1" dirty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</a:t>
            </a:r>
            <a:r>
              <a:rPr lang="en-US" sz="800" b="1" dirty="0" smtClean="0">
                <a:solidFill>
                  <a:srgbClr val="00B0F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xc</a:t>
            </a:r>
            <a:r>
              <a:rPr lang="en-US" sz="800" b="1" dirty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</a:t>
            </a:r>
            <a:r>
              <a:rPr lang="en-US" sz="800" b="1" dirty="0" smtClean="0">
                <a:solidFill>
                  <a:schemeClr val="accent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800" b="1" dirty="0" err="1" smtClean="0">
                <a:solidFill>
                  <a:schemeClr val="accent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yc</a:t>
            </a:r>
            <a:r>
              <a:rPr lang="en-US" sz="800" b="1" dirty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endParaRPr lang="en-US" sz="800" b="1" dirty="0">
              <a:solidFill>
                <a:schemeClr val="accent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51" name="Straight Connector 250"/>
          <p:cNvCxnSpPr/>
          <p:nvPr/>
        </p:nvCxnSpPr>
        <p:spPr>
          <a:xfrm>
            <a:off x="6398448" y="3547608"/>
            <a:ext cx="6403152" cy="2532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6591466" y="1632248"/>
            <a:ext cx="1100989" cy="6158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solidFill>
                  <a:schemeClr val="tx2"/>
                </a:solidFill>
              </a:rPr>
              <a:t>Sphero</a:t>
            </a:r>
            <a:r>
              <a:rPr lang="en-US" sz="1000" dirty="0" smtClean="0">
                <a:solidFill>
                  <a:schemeClr val="tx2"/>
                </a:solidFill>
              </a:rPr>
              <a:t> </a:t>
            </a:r>
            <a:r>
              <a:rPr lang="ja-JP" altLang="en-US" sz="1000" dirty="0" smtClean="0">
                <a:solidFill>
                  <a:schemeClr val="tx2"/>
                </a:solidFill>
              </a:rPr>
              <a:t>制御</a:t>
            </a:r>
            <a:endParaRPr lang="en-US" altLang="ja-JP" sz="1000" dirty="0">
              <a:solidFill>
                <a:schemeClr val="tx2"/>
              </a:solidFill>
            </a:endParaRPr>
          </a:p>
          <a:p>
            <a:pPr algn="ctr"/>
            <a:r>
              <a:rPr lang="ja-JP" altLang="en-US" sz="1000" dirty="0" smtClean="0">
                <a:solidFill>
                  <a:schemeClr val="tx2"/>
                </a:solidFill>
              </a:rPr>
              <a:t>アルゴリズム</a:t>
            </a:r>
            <a:endParaRPr lang="en-US" sz="1000" dirty="0">
              <a:solidFill>
                <a:schemeClr val="tx2"/>
              </a:solidFill>
            </a:endParaRPr>
          </a:p>
        </p:txBody>
      </p:sp>
      <p:cxnSp>
        <p:nvCxnSpPr>
          <p:cNvPr id="283" name="Straight Connector 282"/>
          <p:cNvCxnSpPr/>
          <p:nvPr/>
        </p:nvCxnSpPr>
        <p:spPr>
          <a:xfrm flipH="1">
            <a:off x="2387104" y="3903235"/>
            <a:ext cx="244763" cy="657327"/>
          </a:xfrm>
          <a:prstGeom prst="line">
            <a:avLst/>
          </a:prstGeom>
          <a:noFill/>
          <a:ln w="25400">
            <a:solidFill>
              <a:schemeClr val="accent3">
                <a:lumMod val="50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10" name="Group 309"/>
          <p:cNvGrpSpPr/>
          <p:nvPr/>
        </p:nvGrpSpPr>
        <p:grpSpPr>
          <a:xfrm>
            <a:off x="2153276" y="8127148"/>
            <a:ext cx="1383288" cy="969309"/>
            <a:chOff x="4375658" y="4096518"/>
            <a:chExt cx="1712425" cy="1199944"/>
          </a:xfrm>
        </p:grpSpPr>
        <p:pic>
          <p:nvPicPr>
            <p:cNvPr id="311" name="Picture 6" descr="http://a.pololu-files.com/picture/0J4110.400.jpg?a2562fe9f34e986d0d194118dcff0d58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1027" y="4507630"/>
              <a:ext cx="848431" cy="666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2" name="Straight Arrow Connector 311"/>
            <p:cNvCxnSpPr/>
            <p:nvPr/>
          </p:nvCxnSpPr>
          <p:spPr>
            <a:xfrm flipH="1">
              <a:off x="5038000" y="4996354"/>
              <a:ext cx="255351" cy="166775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/>
            <p:nvPr/>
          </p:nvCxnSpPr>
          <p:spPr>
            <a:xfrm flipH="1">
              <a:off x="4730654" y="4740371"/>
              <a:ext cx="255351" cy="166775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4" name="TextBox 313"/>
            <p:cNvSpPr txBox="1"/>
            <p:nvPr/>
          </p:nvSpPr>
          <p:spPr>
            <a:xfrm>
              <a:off x="5432447" y="4872436"/>
              <a:ext cx="228685" cy="3429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TextBox 314"/>
                <p:cNvSpPr txBox="1"/>
                <p:nvPr/>
              </p:nvSpPr>
              <p:spPr>
                <a:xfrm>
                  <a:off x="4375658" y="4652305"/>
                  <a:ext cx="481023" cy="3429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15" name="TextBox 3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5658" y="4652305"/>
                  <a:ext cx="481023" cy="342907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6" name="TextBox 315"/>
                <p:cNvSpPr txBox="1"/>
                <p:nvPr/>
              </p:nvSpPr>
              <p:spPr>
                <a:xfrm>
                  <a:off x="5170600" y="4096518"/>
                  <a:ext cx="3633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16" name="TextBox 3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600" y="4096518"/>
                  <a:ext cx="363368" cy="307777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7" name="Arc 316"/>
            <p:cNvSpPr/>
            <p:nvPr/>
          </p:nvSpPr>
          <p:spPr>
            <a:xfrm flipH="1">
              <a:off x="5045141" y="4405028"/>
              <a:ext cx="522620" cy="264457"/>
            </a:xfrm>
            <a:prstGeom prst="arc">
              <a:avLst>
                <a:gd name="adj1" fmla="val 5284776"/>
                <a:gd name="adj2" fmla="val 20745710"/>
              </a:avLst>
            </a:prstGeom>
            <a:ln w="317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2" name="TextBox 371"/>
                <p:cNvSpPr txBox="1"/>
                <p:nvPr/>
              </p:nvSpPr>
              <p:spPr>
                <a:xfrm>
                  <a:off x="4675526" y="4953555"/>
                  <a:ext cx="464671" cy="3429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72" name="TextBox 3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526" y="4953555"/>
                  <a:ext cx="464671" cy="342907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4" name="Straight Arrow Connector 373"/>
            <p:cNvCxnSpPr/>
            <p:nvPr/>
          </p:nvCxnSpPr>
          <p:spPr>
            <a:xfrm flipH="1">
              <a:off x="5433378" y="4328530"/>
              <a:ext cx="311070" cy="2052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Arrow Connector 375"/>
            <p:cNvCxnSpPr/>
            <p:nvPr/>
          </p:nvCxnSpPr>
          <p:spPr>
            <a:xfrm flipH="1">
              <a:off x="5722541" y="4532036"/>
              <a:ext cx="365542" cy="2233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Arrow Connector 376"/>
            <p:cNvCxnSpPr/>
            <p:nvPr/>
          </p:nvCxnSpPr>
          <p:spPr>
            <a:xfrm>
              <a:off x="5624845" y="4402586"/>
              <a:ext cx="303972" cy="218888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8" name="Rounded Rectangle 317"/>
          <p:cNvSpPr/>
          <p:nvPr/>
        </p:nvSpPr>
        <p:spPr>
          <a:xfrm>
            <a:off x="132320" y="8184109"/>
            <a:ext cx="3948511" cy="133544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1039235" y="7919075"/>
            <a:ext cx="2068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ROBOT COMMAND</a:t>
            </a:r>
          </a:p>
        </p:txBody>
      </p:sp>
      <p:grpSp>
        <p:nvGrpSpPr>
          <p:cNvPr id="320" name="Group 319"/>
          <p:cNvGrpSpPr/>
          <p:nvPr/>
        </p:nvGrpSpPr>
        <p:grpSpPr>
          <a:xfrm>
            <a:off x="3726094" y="8714538"/>
            <a:ext cx="477378" cy="381922"/>
            <a:chOff x="4525577" y="3462028"/>
            <a:chExt cx="477378" cy="381922"/>
          </a:xfrm>
        </p:grpSpPr>
        <p:sp>
          <p:nvSpPr>
            <p:cNvPr id="321" name="Right Arrow 320"/>
            <p:cNvSpPr/>
            <p:nvPr/>
          </p:nvSpPr>
          <p:spPr>
            <a:xfrm>
              <a:off x="4525577" y="3462028"/>
              <a:ext cx="477378" cy="38192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TextBox 321"/>
            <p:cNvSpPr txBox="1"/>
            <p:nvPr/>
          </p:nvSpPr>
          <p:spPr>
            <a:xfrm>
              <a:off x="4598141" y="3507835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12210" y="8714538"/>
            <a:ext cx="520527" cy="381922"/>
            <a:chOff x="4482428" y="3462028"/>
            <a:chExt cx="520527" cy="381922"/>
          </a:xfrm>
        </p:grpSpPr>
        <p:sp>
          <p:nvSpPr>
            <p:cNvPr id="325" name="Right Arrow 324"/>
            <p:cNvSpPr/>
            <p:nvPr/>
          </p:nvSpPr>
          <p:spPr>
            <a:xfrm>
              <a:off x="4525577" y="3462028"/>
              <a:ext cx="477378" cy="38192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4482428" y="3507480"/>
              <a:ext cx="5164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cmd</a:t>
              </a:r>
              <a:endPara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TextBox 308"/>
              <p:cNvSpPr txBox="1"/>
              <p:nvPr/>
            </p:nvSpPr>
            <p:spPr>
              <a:xfrm>
                <a:off x="2020570" y="9048460"/>
                <a:ext cx="974754" cy="408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1050" b="0" i="1" smtClean="0">
                          <a:latin typeface="Cambria Math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9" name="TextBox 3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570" y="9048460"/>
                <a:ext cx="974754" cy="408125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6" name="TextBox 345"/>
          <p:cNvSpPr txBox="1"/>
          <p:nvPr/>
        </p:nvSpPr>
        <p:spPr>
          <a:xfrm>
            <a:off x="847829" y="8176723"/>
            <a:ext cx="1706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ロボットが早く進みすぎた場合、速度を遅くする</a:t>
            </a:r>
            <a:endParaRPr lang="en-US" sz="800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47" name="TextBox 346"/>
          <p:cNvSpPr txBox="1"/>
          <p:nvPr/>
        </p:nvSpPr>
        <p:spPr>
          <a:xfrm>
            <a:off x="668834" y="9172783"/>
            <a:ext cx="1361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± </a:t>
            </a:r>
            <a:r>
              <a:rPr lang="en-US" sz="8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150 </a:t>
            </a:r>
            <a:r>
              <a:rPr lang="en-US" sz="800" dirty="0" err="1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deg</a:t>
            </a:r>
            <a:r>
              <a:rPr lang="en-US" sz="8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/s</a:t>
            </a:r>
            <a:r>
              <a:rPr lang="ja-JP" altLang="en-US" sz="8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の範囲に</a:t>
            </a:r>
            <a:endParaRPr lang="en-US" altLang="ja-JP" sz="800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ja-JP" altLang="en-US" sz="8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角速度を制限</a:t>
            </a:r>
            <a:endParaRPr lang="en-US" sz="800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63" name="Straight Arrow Connector 262"/>
          <p:cNvCxnSpPr/>
          <p:nvPr/>
        </p:nvCxnSpPr>
        <p:spPr>
          <a:xfrm flipH="1">
            <a:off x="1272387" y="8478957"/>
            <a:ext cx="278924" cy="247140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 flipV="1">
            <a:off x="1308869" y="8921391"/>
            <a:ext cx="285330" cy="260711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61636" y="6485473"/>
            <a:ext cx="4093862" cy="1364187"/>
            <a:chOff x="105657" y="6187722"/>
            <a:chExt cx="4093862" cy="1364187"/>
          </a:xfrm>
        </p:grpSpPr>
        <p:grpSp>
          <p:nvGrpSpPr>
            <p:cNvPr id="27" name="Group 26"/>
            <p:cNvGrpSpPr/>
            <p:nvPr/>
          </p:nvGrpSpPr>
          <p:grpSpPr>
            <a:xfrm>
              <a:off x="167735" y="6187722"/>
              <a:ext cx="3908390" cy="1364187"/>
              <a:chOff x="-550950" y="5791954"/>
              <a:chExt cx="3908390" cy="1364187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10719" y="6064558"/>
                <a:ext cx="2344155" cy="1091583"/>
              </a:xfrm>
              <a:prstGeom prst="rect">
                <a:avLst/>
              </a:prstGeom>
            </p:spPr>
          </p:pic>
          <p:sp>
            <p:nvSpPr>
              <p:cNvPr id="829" name="TextBox 828"/>
              <p:cNvSpPr txBox="1"/>
              <p:nvPr/>
            </p:nvSpPr>
            <p:spPr>
              <a:xfrm>
                <a:off x="618416" y="5791954"/>
                <a:ext cx="16174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PD </a:t>
                </a:r>
                <a:r>
                  <a:rPr lang="ja-JP" altLang="en-US" sz="12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コントローラ</a:t>
                </a:r>
                <a:endParaRPr lang="en-US" sz="1200" b="1" dirty="0" smtClean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30" name="Rounded Rectangle 629"/>
              <p:cNvSpPr/>
              <p:nvPr/>
            </p:nvSpPr>
            <p:spPr>
              <a:xfrm>
                <a:off x="-550950" y="6064558"/>
                <a:ext cx="3908390" cy="1071986"/>
              </a:xfrm>
              <a:prstGeom prst="roundRect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3679594" y="6794548"/>
              <a:ext cx="519925" cy="381922"/>
              <a:chOff x="4483030" y="3462028"/>
              <a:chExt cx="519925" cy="381922"/>
            </a:xfrm>
          </p:grpSpPr>
          <p:sp>
            <p:nvSpPr>
              <p:cNvPr id="274" name="Right Arrow 273"/>
              <p:cNvSpPr/>
              <p:nvPr/>
            </p:nvSpPr>
            <p:spPr>
              <a:xfrm>
                <a:off x="4525577" y="3462028"/>
                <a:ext cx="477378" cy="381922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TextBox 275"/>
              <p:cNvSpPr txBox="1"/>
              <p:nvPr/>
            </p:nvSpPr>
            <p:spPr>
              <a:xfrm>
                <a:off x="4483030" y="3505516"/>
                <a:ext cx="51648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cmd</a:t>
                </a:r>
                <a:endParaRPr lang="en-US" sz="11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105657" y="6798107"/>
              <a:ext cx="477378" cy="381922"/>
              <a:chOff x="4525577" y="3462028"/>
              <a:chExt cx="477378" cy="381922"/>
            </a:xfrm>
          </p:grpSpPr>
          <p:sp>
            <p:nvSpPr>
              <p:cNvPr id="288" name="Right Arrow 287"/>
              <p:cNvSpPr/>
              <p:nvPr/>
            </p:nvSpPr>
            <p:spPr>
              <a:xfrm>
                <a:off x="4525577" y="3462028"/>
                <a:ext cx="477378" cy="381922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TextBox 288"/>
              <p:cNvSpPr txBox="1"/>
              <p:nvPr/>
            </p:nvSpPr>
            <p:spPr>
              <a:xfrm>
                <a:off x="4590482" y="3512324"/>
                <a:ext cx="27764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</a:t>
                </a:r>
                <a:endParaRPr lang="en-US" sz="11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/>
                <p:cNvSpPr txBox="1"/>
                <p:nvPr/>
              </p:nvSpPr>
              <p:spPr>
                <a:xfrm>
                  <a:off x="471414" y="6519473"/>
                  <a:ext cx="1138710" cy="5572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𝑐𝑚𝑑</m:t>
                        </m:r>
                        <m:r>
                          <a:rPr lang="en-US" sz="12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r>
                    <a:rPr lang="en-US" sz="1200" b="0" dirty="0" smtClean="0"/>
                    <a:t/>
                  </a:r>
                  <a:br>
                    <a:rPr lang="en-US" sz="1200" b="0" dirty="0" smtClean="0"/>
                  </a:br>
                  <a14:m>
                    <m:oMath xmlns:m="http://schemas.openxmlformats.org/officeDocument/2006/math"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a14:m>
                  <a:r>
                    <a:rPr lang="en-US" sz="1200" dirty="0">
                      <a:ea typeface="Cambria Math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>
                          <a:latin typeface="Cambria Math"/>
                          <a:ea typeface="Cambria Math"/>
                        </a:rPr>
                        <m:t>∙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𝑑𝑒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𝑑𝑡</m:t>
                          </m:r>
                        </m:den>
                      </m:f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0" name="TextBox 2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414" y="6519473"/>
                  <a:ext cx="1138710" cy="557268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1" name="TextBox 290"/>
            <p:cNvSpPr txBox="1"/>
            <p:nvPr/>
          </p:nvSpPr>
          <p:spPr>
            <a:xfrm>
              <a:off x="668260" y="7099646"/>
              <a:ext cx="1230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 smtClean="0">
                  <a:solidFill>
                    <a:srgbClr val="002060"/>
                  </a:solidFill>
                  <a:latin typeface="Cambria" panose="02040503050406030204" pitchFamily="18" charset="0"/>
                  <a:ea typeface="Verdana" pitchFamily="34" charset="0"/>
                  <a:cs typeface="Verdana" pitchFamily="34" charset="0"/>
                </a:rPr>
                <a:t>de/</a:t>
              </a:r>
              <a:r>
                <a:rPr lang="en-US" sz="800" i="1" dirty="0" err="1" smtClean="0">
                  <a:solidFill>
                    <a:srgbClr val="002060"/>
                  </a:solidFill>
                  <a:latin typeface="Cambria" panose="02040503050406030204" pitchFamily="18" charset="0"/>
                  <a:ea typeface="Verdana" pitchFamily="34" charset="0"/>
                  <a:cs typeface="Verdana" pitchFamily="34" charset="0"/>
                </a:rPr>
                <a:t>dt</a:t>
              </a:r>
              <a:r>
                <a:rPr lang="ja-JP" altLang="en-US" sz="800" dirty="0" smtClean="0">
                  <a:solidFill>
                    <a:srgbClr val="002060"/>
                  </a:solidFill>
                  <a:latin typeface="Cambria" panose="02040503050406030204" pitchFamily="18" charset="0"/>
                  <a:ea typeface="Verdana" pitchFamily="34" charset="0"/>
                  <a:cs typeface="Verdana" pitchFamily="34" charset="0"/>
                </a:rPr>
                <a:t>は</a:t>
              </a:r>
              <a:r>
                <a:rPr lang="zh-TW" altLang="en-US" sz="800" dirty="0">
                  <a:solidFill>
                    <a:srgbClr val="002060"/>
                  </a:solidFill>
                  <a:latin typeface="Cambria" panose="02040503050406030204" pitchFamily="18" charset="0"/>
                  <a:ea typeface="Verdana" pitchFamily="34" charset="0"/>
                  <a:cs typeface="Verdana" pitchFamily="34" charset="0"/>
                </a:rPr>
                <a:t>離散時間</a:t>
              </a:r>
              <a:r>
                <a:rPr lang="zh-TW" altLang="en-US" sz="800" dirty="0" smtClean="0">
                  <a:solidFill>
                    <a:srgbClr val="002060"/>
                  </a:solidFill>
                  <a:latin typeface="Cambria" panose="02040503050406030204" pitchFamily="18" charset="0"/>
                  <a:ea typeface="Verdana" pitchFamily="34" charset="0"/>
                  <a:cs typeface="Verdana" pitchFamily="34" charset="0"/>
                </a:rPr>
                <a:t>微分</a:t>
              </a:r>
              <a:endParaRPr lang="en-US" altLang="zh-TW" sz="800" dirty="0" smtClean="0">
                <a:solidFill>
                  <a:srgbClr val="002060"/>
                </a:solidFill>
                <a:latin typeface="Cambria" panose="02040503050406030204" pitchFamily="18" charset="0"/>
                <a:ea typeface="Verdana" pitchFamily="34" charset="0"/>
                <a:cs typeface="Verdana" pitchFamily="34" charset="0"/>
              </a:endParaRPr>
            </a:p>
            <a:p>
              <a:r>
                <a:rPr lang="ja-JP" altLang="en-US" sz="800" dirty="0" smtClean="0">
                  <a:solidFill>
                    <a:srgbClr val="002060"/>
                  </a:solidFill>
                  <a:latin typeface="Cambria" panose="02040503050406030204" pitchFamily="18" charset="0"/>
                  <a:ea typeface="Verdana" pitchFamily="34" charset="0"/>
                  <a:cs typeface="Verdana" pitchFamily="34" charset="0"/>
                </a:rPr>
                <a:t>により推定</a:t>
              </a:r>
              <a:endParaRPr lang="en-US" sz="8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293" name="TextBox 292"/>
          <p:cNvSpPr txBox="1"/>
          <p:nvPr/>
        </p:nvSpPr>
        <p:spPr>
          <a:xfrm>
            <a:off x="958885" y="4512959"/>
            <a:ext cx="229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誤差</a:t>
            </a:r>
            <a:r>
              <a:rPr lang="ja-JP" altLang="en-US" sz="1200" b="1" dirty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計算</a:t>
            </a:r>
            <a:endParaRPr lang="en-US" sz="1200" b="1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84" name="Straight Connector 283"/>
          <p:cNvCxnSpPr/>
          <p:nvPr/>
        </p:nvCxnSpPr>
        <p:spPr>
          <a:xfrm flipH="1">
            <a:off x="2920712" y="3913889"/>
            <a:ext cx="1136163" cy="3205119"/>
          </a:xfrm>
          <a:prstGeom prst="line">
            <a:avLst/>
          </a:prstGeom>
          <a:noFill/>
          <a:ln>
            <a:solidFill>
              <a:srgbClr val="00B0F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2" name="Rounded Rectangle 291"/>
          <p:cNvSpPr/>
          <p:nvPr/>
        </p:nvSpPr>
        <p:spPr>
          <a:xfrm>
            <a:off x="133826" y="4778505"/>
            <a:ext cx="3945279" cy="1625526"/>
          </a:xfrm>
          <a:prstGeom prst="roundRect">
            <a:avLst>
              <a:gd name="adj" fmla="val 11933"/>
            </a:avLst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5" name="Group 304"/>
          <p:cNvGrpSpPr/>
          <p:nvPr/>
        </p:nvGrpSpPr>
        <p:grpSpPr>
          <a:xfrm>
            <a:off x="3677689" y="5386912"/>
            <a:ext cx="477378" cy="381922"/>
            <a:chOff x="4525577" y="3462028"/>
            <a:chExt cx="477378" cy="381922"/>
          </a:xfrm>
        </p:grpSpPr>
        <p:sp>
          <p:nvSpPr>
            <p:cNvPr id="306" name="Right Arrow 305"/>
            <p:cNvSpPr/>
            <p:nvPr/>
          </p:nvSpPr>
          <p:spPr>
            <a:xfrm>
              <a:off x="4525577" y="3462028"/>
              <a:ext cx="477378" cy="38192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TextBox 306"/>
            <p:cNvSpPr txBox="1"/>
            <p:nvPr/>
          </p:nvSpPr>
          <p:spPr>
            <a:xfrm>
              <a:off x="4585580" y="3506493"/>
              <a:ext cx="2776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</a:t>
              </a:r>
              <a:endPara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-2436" y="5400307"/>
            <a:ext cx="545342" cy="381922"/>
            <a:chOff x="4471821" y="3462028"/>
            <a:chExt cx="545342" cy="381922"/>
          </a:xfrm>
        </p:grpSpPr>
        <p:sp>
          <p:nvSpPr>
            <p:cNvPr id="327" name="Right Arrow 326"/>
            <p:cNvSpPr/>
            <p:nvPr/>
          </p:nvSpPr>
          <p:spPr>
            <a:xfrm>
              <a:off x="4525577" y="3462028"/>
              <a:ext cx="477378" cy="38192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4471821" y="3499862"/>
              <a:ext cx="5453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sens</a:t>
              </a:r>
              <a:endParaRPr lang="en-US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18717" y="2897118"/>
            <a:ext cx="6302544" cy="1576804"/>
            <a:chOff x="18717" y="2866638"/>
            <a:chExt cx="6302544" cy="1576804"/>
          </a:xfrm>
        </p:grpSpPr>
        <p:grpSp>
          <p:nvGrpSpPr>
            <p:cNvPr id="22" name="Group 21"/>
            <p:cNvGrpSpPr/>
            <p:nvPr/>
          </p:nvGrpSpPr>
          <p:grpSpPr>
            <a:xfrm>
              <a:off x="1841020" y="2866638"/>
              <a:ext cx="4416509" cy="1313840"/>
              <a:chOff x="1841020" y="3010654"/>
              <a:chExt cx="4416509" cy="1313840"/>
            </a:xfrm>
          </p:grpSpPr>
          <p:sp>
            <p:nvSpPr>
              <p:cNvPr id="627" name="TextBox 626"/>
              <p:cNvSpPr txBox="1"/>
              <p:nvPr/>
            </p:nvSpPr>
            <p:spPr>
              <a:xfrm>
                <a:off x="3386541" y="3010654"/>
                <a:ext cx="140618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200" b="1" dirty="0" smtClean="0">
                    <a:solidFill>
                      <a:srgbClr val="00206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制御アルゴリズム</a:t>
                </a:r>
                <a:endParaRPr lang="en-US" sz="1200" dirty="0" smtClean="0">
                  <a:solidFill>
                    <a:schemeClr val="accent6">
                      <a:lumMod val="75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1841020" y="3289993"/>
                <a:ext cx="4416509" cy="1034501"/>
              </a:xfrm>
              <a:prstGeom prst="round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2" name="Rounded Rectangle 251"/>
            <p:cNvSpPr/>
            <p:nvPr/>
          </p:nvSpPr>
          <p:spPr>
            <a:xfrm>
              <a:off x="2055330" y="3233371"/>
              <a:ext cx="1153073" cy="872625"/>
            </a:xfrm>
            <a:prstGeom prst="round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 b="1" dirty="0" smtClean="0">
                  <a:solidFill>
                    <a:schemeClr val="accent3">
                      <a:lumMod val="50000"/>
                    </a:schemeClr>
                  </a:solidFill>
                </a:rPr>
                <a:t>誤差</a:t>
              </a:r>
              <a:r>
                <a:rPr lang="ja-JP" altLang="en-US" sz="1200" b="1" dirty="0">
                  <a:solidFill>
                    <a:schemeClr val="accent3">
                      <a:lumMod val="50000"/>
                    </a:schemeClr>
                  </a:solidFill>
                </a:rPr>
                <a:t>計算</a:t>
              </a:r>
              <a:endParaRPr lang="en-US" sz="12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53" name="Rounded Rectangle 252"/>
            <p:cNvSpPr/>
            <p:nvPr/>
          </p:nvSpPr>
          <p:spPr>
            <a:xfrm>
              <a:off x="3435561" y="3221443"/>
              <a:ext cx="1217304" cy="863092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00B0F0"/>
                  </a:solidFill>
                </a:rPr>
                <a:t>PD </a:t>
              </a:r>
              <a:br>
                <a:rPr lang="en-US" sz="1200" b="1" dirty="0" smtClean="0">
                  <a:solidFill>
                    <a:srgbClr val="00B0F0"/>
                  </a:solidFill>
                </a:rPr>
              </a:br>
              <a:r>
                <a:rPr lang="ja-JP" altLang="en-US" sz="1200" b="1" dirty="0">
                  <a:solidFill>
                    <a:srgbClr val="00B0F0"/>
                  </a:solidFill>
                </a:rPr>
                <a:t>コントローラ</a:t>
              </a:r>
              <a:endParaRPr lang="en-US" sz="1200" b="1" dirty="0">
                <a:solidFill>
                  <a:srgbClr val="00B0F0"/>
                </a:solidFill>
              </a:endParaRPr>
            </a:p>
          </p:txBody>
        </p:sp>
        <p:sp>
          <p:nvSpPr>
            <p:cNvPr id="254" name="Rounded Rectangle 253"/>
            <p:cNvSpPr/>
            <p:nvPr/>
          </p:nvSpPr>
          <p:spPr>
            <a:xfrm>
              <a:off x="4876582" y="3221443"/>
              <a:ext cx="1107586" cy="852756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 b="1" dirty="0">
                  <a:solidFill>
                    <a:schemeClr val="accent2"/>
                  </a:solidFill>
                </a:rPr>
                <a:t>ロボット</a:t>
              </a:r>
              <a:r>
                <a:rPr lang="ja-JP" altLang="en-US" sz="1200" b="1" dirty="0" smtClean="0">
                  <a:solidFill>
                    <a:schemeClr val="accent2"/>
                  </a:solidFill>
                </a:rPr>
                <a:t>への</a:t>
              </a:r>
              <a:endParaRPr lang="en-US" altLang="ja-JP" sz="1200" b="1" dirty="0" smtClean="0">
                <a:solidFill>
                  <a:schemeClr val="accent2"/>
                </a:solidFill>
              </a:endParaRPr>
            </a:p>
            <a:p>
              <a:pPr algn="ctr"/>
              <a:r>
                <a:rPr lang="ja-JP" altLang="en-US" sz="1200" b="1" dirty="0">
                  <a:solidFill>
                    <a:schemeClr val="accent2"/>
                  </a:solidFill>
                </a:rPr>
                <a:t>指令</a:t>
              </a:r>
              <a:endParaRPr lang="en-US" sz="1200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635" name="Straight Connector 634"/>
            <p:cNvCxnSpPr/>
            <p:nvPr/>
          </p:nvCxnSpPr>
          <p:spPr>
            <a:xfrm>
              <a:off x="18717" y="4443441"/>
              <a:ext cx="1732193" cy="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7" name="Group 286"/>
            <p:cNvGrpSpPr/>
            <p:nvPr/>
          </p:nvGrpSpPr>
          <p:grpSpPr>
            <a:xfrm>
              <a:off x="4482428" y="3462028"/>
              <a:ext cx="520527" cy="381922"/>
              <a:chOff x="4482428" y="3462028"/>
              <a:chExt cx="520527" cy="381922"/>
            </a:xfrm>
          </p:grpSpPr>
          <p:sp>
            <p:nvSpPr>
              <p:cNvPr id="256" name="Right Arrow 255"/>
              <p:cNvSpPr/>
              <p:nvPr/>
            </p:nvSpPr>
            <p:spPr>
              <a:xfrm>
                <a:off x="4525577" y="3462028"/>
                <a:ext cx="477378" cy="381922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TextBox 285"/>
              <p:cNvSpPr txBox="1"/>
              <p:nvPr/>
            </p:nvSpPr>
            <p:spPr>
              <a:xfrm>
                <a:off x="4482428" y="3507480"/>
                <a:ext cx="51648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cmd</a:t>
                </a:r>
                <a:endParaRPr lang="en-US" sz="11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302" name="Right Arrow 301"/>
            <p:cNvSpPr/>
            <p:nvPr/>
          </p:nvSpPr>
          <p:spPr>
            <a:xfrm>
              <a:off x="5843883" y="3438956"/>
              <a:ext cx="477378" cy="38192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9" name="Group 298"/>
            <p:cNvGrpSpPr/>
            <p:nvPr/>
          </p:nvGrpSpPr>
          <p:grpSpPr>
            <a:xfrm>
              <a:off x="3098608" y="3478722"/>
              <a:ext cx="477378" cy="381922"/>
              <a:chOff x="4525577" y="3462028"/>
              <a:chExt cx="477378" cy="381922"/>
            </a:xfrm>
          </p:grpSpPr>
          <p:sp>
            <p:nvSpPr>
              <p:cNvPr id="300" name="Right Arrow 299"/>
              <p:cNvSpPr/>
              <p:nvPr/>
            </p:nvSpPr>
            <p:spPr>
              <a:xfrm>
                <a:off x="4525577" y="3462028"/>
                <a:ext cx="477378" cy="381922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TextBox 303"/>
              <p:cNvSpPr txBox="1"/>
              <p:nvPr/>
            </p:nvSpPr>
            <p:spPr>
              <a:xfrm>
                <a:off x="4585580" y="3506493"/>
                <a:ext cx="27764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</a:t>
                </a:r>
                <a:endParaRPr lang="en-US" sz="11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329" name="Group 328"/>
            <p:cNvGrpSpPr/>
            <p:nvPr/>
          </p:nvGrpSpPr>
          <p:grpSpPr>
            <a:xfrm>
              <a:off x="1659290" y="3478120"/>
              <a:ext cx="545342" cy="381922"/>
              <a:chOff x="4472348" y="3462028"/>
              <a:chExt cx="545342" cy="381922"/>
            </a:xfrm>
          </p:grpSpPr>
          <p:sp>
            <p:nvSpPr>
              <p:cNvPr id="330" name="Right Arrow 329"/>
              <p:cNvSpPr/>
              <p:nvPr/>
            </p:nvSpPr>
            <p:spPr>
              <a:xfrm>
                <a:off x="4525577" y="3462028"/>
                <a:ext cx="477378" cy="381922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TextBox 330"/>
              <p:cNvSpPr txBox="1"/>
              <p:nvPr/>
            </p:nvSpPr>
            <p:spPr>
              <a:xfrm>
                <a:off x="4472348" y="3507095"/>
                <a:ext cx="5453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sens</a:t>
                </a:r>
                <a:endParaRPr lang="en-US" sz="11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</p:grpSp>
      <p:grpSp>
        <p:nvGrpSpPr>
          <p:cNvPr id="261" name="Group 260"/>
          <p:cNvGrpSpPr/>
          <p:nvPr/>
        </p:nvGrpSpPr>
        <p:grpSpPr>
          <a:xfrm>
            <a:off x="594613" y="4901261"/>
            <a:ext cx="290200" cy="1153845"/>
            <a:chOff x="826264" y="4960715"/>
            <a:chExt cx="178263" cy="1038461"/>
          </a:xfrm>
        </p:grpSpPr>
        <p:sp>
          <p:nvSpPr>
            <p:cNvPr id="259" name="Rectangle 258"/>
            <p:cNvSpPr/>
            <p:nvPr/>
          </p:nvSpPr>
          <p:spPr>
            <a:xfrm>
              <a:off x="826810" y="4960715"/>
              <a:ext cx="177717" cy="17466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s1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826264" y="5133023"/>
              <a:ext cx="178263" cy="17466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s2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826264" y="5306596"/>
              <a:ext cx="178263" cy="17466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s3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826264" y="5481264"/>
              <a:ext cx="178263" cy="17466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s4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826264" y="5654198"/>
              <a:ext cx="178263" cy="17466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s5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826264" y="5824508"/>
              <a:ext cx="178263" cy="17466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s6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338" name="TextBox 337"/>
          <p:cNvSpPr txBox="1"/>
          <p:nvPr/>
        </p:nvSpPr>
        <p:spPr>
          <a:xfrm>
            <a:off x="281985" y="6048907"/>
            <a:ext cx="934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ライトセンサの生データ</a:t>
            </a:r>
            <a:endParaRPr lang="en-US" sz="8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/>
              <p:cNvSpPr txBox="1"/>
              <p:nvPr/>
            </p:nvSpPr>
            <p:spPr>
              <a:xfrm>
                <a:off x="847829" y="5195870"/>
                <a:ext cx="71397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𝑙𝑖𝑚𝑖𝑡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39" name="TextBox 3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29" y="5195870"/>
                <a:ext cx="713978" cy="246221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1" name="Group 340"/>
          <p:cNvGrpSpPr/>
          <p:nvPr/>
        </p:nvGrpSpPr>
        <p:grpSpPr>
          <a:xfrm>
            <a:off x="1514954" y="4903646"/>
            <a:ext cx="198070" cy="1153845"/>
            <a:chOff x="826264" y="4960715"/>
            <a:chExt cx="178263" cy="1038461"/>
          </a:xfrm>
        </p:grpSpPr>
        <p:sp>
          <p:nvSpPr>
            <p:cNvPr id="342" name="Rectangle 341"/>
            <p:cNvSpPr/>
            <p:nvPr/>
          </p:nvSpPr>
          <p:spPr>
            <a:xfrm>
              <a:off x="826810" y="4960715"/>
              <a:ext cx="177717" cy="17466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0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826264" y="5133023"/>
              <a:ext cx="178263" cy="17466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1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826264" y="5306596"/>
              <a:ext cx="178263" cy="17466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1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826264" y="5481264"/>
              <a:ext cx="178263" cy="17466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0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826264" y="5654198"/>
              <a:ext cx="178263" cy="17466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0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826264" y="5824508"/>
              <a:ext cx="178263" cy="17466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0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1" name="Right Arrow 350"/>
          <p:cNvSpPr/>
          <p:nvPr/>
        </p:nvSpPr>
        <p:spPr>
          <a:xfrm>
            <a:off x="949811" y="5493195"/>
            <a:ext cx="496255" cy="202002"/>
          </a:xfrm>
          <a:prstGeom prst="rightArrow">
            <a:avLst>
              <a:gd name="adj1" fmla="val 50000"/>
              <a:gd name="adj2" fmla="val 80178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TextBox 351"/>
          <p:cNvSpPr txBox="1"/>
          <p:nvPr/>
        </p:nvSpPr>
        <p:spPr>
          <a:xfrm>
            <a:off x="1080483" y="6036591"/>
            <a:ext cx="1062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ライン</a:t>
            </a:r>
            <a:r>
              <a:rPr lang="ja-JP" altLang="en-US" sz="8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検知</a:t>
            </a:r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の</a:t>
            </a:r>
            <a:endParaRPr lang="en-US" altLang="ja-JP" sz="8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真偽判定</a:t>
            </a:r>
            <a:endParaRPr lang="en-US" sz="8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53" name="Right Arrow 352"/>
          <p:cNvSpPr/>
          <p:nvPr/>
        </p:nvSpPr>
        <p:spPr>
          <a:xfrm>
            <a:off x="1813259" y="5493195"/>
            <a:ext cx="501878" cy="202002"/>
          </a:xfrm>
          <a:prstGeom prst="rightArrow">
            <a:avLst>
              <a:gd name="adj1" fmla="val 50000"/>
              <a:gd name="adj2" fmla="val 80178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TextBox 353"/>
              <p:cNvSpPr txBox="1"/>
              <p:nvPr/>
            </p:nvSpPr>
            <p:spPr>
              <a:xfrm>
                <a:off x="1735065" y="5108726"/>
                <a:ext cx="5978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r>
                  <a:rPr lang="en-US" sz="900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sz="900" b="0" i="1" dirty="0" smtClean="0">
                    <a:latin typeface="Cambria Math" panose="02040503050406030204" pitchFamily="18" charset="0"/>
                  </a:rPr>
                </a:br>
                <a:r>
                  <a:rPr lang="en-US" sz="900" b="0" i="1" dirty="0" smtClean="0">
                    <a:latin typeface="Cambria Math" panose="02040503050406030204" pitchFamily="18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𝑟𝑜𝑑𝑢𝑐𝑡</m:t>
                    </m:r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354" name="TextBox 3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65" y="5108726"/>
                <a:ext cx="597856" cy="369332"/>
              </a:xfrm>
              <a:prstGeom prst="rect">
                <a:avLst/>
              </a:prstGeom>
              <a:blipFill rotWithShape="0">
                <a:blip r:embed="rId3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5" name="Group 354"/>
          <p:cNvGrpSpPr/>
          <p:nvPr/>
        </p:nvGrpSpPr>
        <p:grpSpPr>
          <a:xfrm>
            <a:off x="2370417" y="4903096"/>
            <a:ext cx="304217" cy="1153845"/>
            <a:chOff x="826264" y="4960715"/>
            <a:chExt cx="178263" cy="1038461"/>
          </a:xfrm>
        </p:grpSpPr>
        <p:sp>
          <p:nvSpPr>
            <p:cNvPr id="356" name="Rectangle 355"/>
            <p:cNvSpPr/>
            <p:nvPr/>
          </p:nvSpPr>
          <p:spPr>
            <a:xfrm>
              <a:off x="826810" y="4960715"/>
              <a:ext cx="177717" cy="17466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p1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826264" y="5133023"/>
              <a:ext cx="178263" cy="17466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p2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826264" y="5306596"/>
              <a:ext cx="178263" cy="17466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p3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826264" y="5481264"/>
              <a:ext cx="178263" cy="17466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p4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826264" y="5654198"/>
              <a:ext cx="178263" cy="17466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p5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826264" y="5824508"/>
              <a:ext cx="178263" cy="17466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p6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2" name="TextBox 361"/>
          <p:cNvSpPr txBox="1"/>
          <p:nvPr/>
        </p:nvSpPr>
        <p:spPr>
          <a:xfrm>
            <a:off x="2045315" y="6031332"/>
            <a:ext cx="963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センサー</a:t>
            </a:r>
            <a:r>
              <a:rPr lang="ja-JP" altLang="en-US" sz="8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位置</a:t>
            </a:r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との乗算</a:t>
            </a:r>
            <a:endParaRPr lang="en-US" sz="8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63" name="Right Arrow 362"/>
          <p:cNvSpPr/>
          <p:nvPr/>
        </p:nvSpPr>
        <p:spPr>
          <a:xfrm>
            <a:off x="2760044" y="5481090"/>
            <a:ext cx="504112" cy="202002"/>
          </a:xfrm>
          <a:prstGeom prst="rightArrow">
            <a:avLst>
              <a:gd name="adj1" fmla="val 50000"/>
              <a:gd name="adj2" fmla="val 80178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4" name="TextBox 363"/>
              <p:cNvSpPr txBox="1"/>
              <p:nvPr/>
            </p:nvSpPr>
            <p:spPr>
              <a:xfrm>
                <a:off x="2655693" y="5101728"/>
                <a:ext cx="685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𝑜𝑓</m:t>
                      </m:r>
                    </m:oMath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𝑒𝑙𝑒𝑚𝑒𝑛𝑡𝑠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64" name="TextBox 3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693" y="5101728"/>
                <a:ext cx="685572" cy="369332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5" name="TextBox 364"/>
          <p:cNvSpPr txBox="1"/>
          <p:nvPr/>
        </p:nvSpPr>
        <p:spPr>
          <a:xfrm>
            <a:off x="3130202" y="6023578"/>
            <a:ext cx="661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800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誤差</a:t>
            </a:r>
            <a:r>
              <a:rPr lang="ja-JP" altLang="en-US" sz="800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計算</a:t>
            </a:r>
            <a:endParaRPr lang="en-US" sz="800" dirty="0" smtClean="0">
              <a:solidFill>
                <a:schemeClr val="accent6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66" name="Rectangle 365"/>
          <p:cNvSpPr/>
          <p:nvPr/>
        </p:nvSpPr>
        <p:spPr>
          <a:xfrm>
            <a:off x="3311368" y="5342351"/>
            <a:ext cx="303285" cy="48291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/>
            </a:r>
            <a:br>
              <a:rPr lang="en-US" sz="900" dirty="0" smtClean="0">
                <a:solidFill>
                  <a:schemeClr val="tx1"/>
                </a:solidFill>
              </a:rPr>
            </a:br>
            <a:r>
              <a:rPr lang="en-US" sz="900" dirty="0" smtClean="0">
                <a:solidFill>
                  <a:schemeClr val="tx1"/>
                </a:solidFill>
              </a:rPr>
              <a:t>+</a:t>
            </a:r>
            <a:br>
              <a:rPr lang="en-US" sz="900" dirty="0" smtClean="0">
                <a:solidFill>
                  <a:schemeClr val="tx1"/>
                </a:solidFill>
              </a:rPr>
            </a:br>
            <a:r>
              <a:rPr lang="en-US" sz="900" dirty="0" smtClean="0">
                <a:solidFill>
                  <a:schemeClr val="tx1"/>
                </a:solidFill>
              </a:rPr>
              <a:t>p3</a:t>
            </a:r>
            <a:endParaRPr lang="en-US" sz="9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/>
              <p:cNvSpPr txBox="1"/>
              <p:nvPr/>
            </p:nvSpPr>
            <p:spPr>
              <a:xfrm>
                <a:off x="2935030" y="9034535"/>
                <a:ext cx="950388" cy="393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050" b="0" i="1" smtClean="0">
                          <a:latin typeface="Cambria Math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67" name="TextBox 3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030" y="9034535"/>
                <a:ext cx="950388" cy="393826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Rectangle 268"/>
              <p:cNvSpPr/>
              <p:nvPr/>
            </p:nvSpPr>
            <p:spPr>
              <a:xfrm>
                <a:off x="3697209" y="8763645"/>
                <a:ext cx="502146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</m:oMath>
                  </m:oMathPara>
                </a14:m>
                <a:endParaRPr lang="en-US" sz="1000" b="1" dirty="0"/>
              </a:p>
            </p:txBody>
          </p:sp>
        </mc:Choice>
        <mc:Fallback xmlns="">
          <p:sp>
            <p:nvSpPr>
              <p:cNvPr id="269" name="Rectangle 2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209" y="8763645"/>
                <a:ext cx="502146" cy="246221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Rectangle 367"/>
              <p:cNvSpPr/>
              <p:nvPr/>
            </p:nvSpPr>
            <p:spPr>
              <a:xfrm>
                <a:off x="5804791" y="3520037"/>
                <a:ext cx="502146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</m:oMath>
                  </m:oMathPara>
                </a14:m>
                <a:endParaRPr lang="en-US" sz="1000" b="1" dirty="0"/>
              </a:p>
            </p:txBody>
          </p:sp>
        </mc:Choice>
        <mc:Fallback xmlns="">
          <p:sp>
            <p:nvSpPr>
              <p:cNvPr id="368" name="Rectangle 3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791" y="3520037"/>
                <a:ext cx="502146" cy="246221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3" name="TextBox 382"/>
              <p:cNvSpPr txBox="1"/>
              <p:nvPr/>
            </p:nvSpPr>
            <p:spPr>
              <a:xfrm>
                <a:off x="3225014" y="8217245"/>
                <a:ext cx="3080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83" name="TextBox 3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014" y="8217245"/>
                <a:ext cx="308033" cy="276999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3" name="テキスト ボックス 322"/>
          <p:cNvSpPr txBox="1"/>
          <p:nvPr/>
        </p:nvSpPr>
        <p:spPr>
          <a:xfrm>
            <a:off x="12502687" y="932553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634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5c85acdc-a394-4ae0-8c72-fb4a95b3d573">QKH5DSRAK55R-3160-93</_dlc_DocId>
    <_dlc_DocIdUrl xmlns="5c85acdc-a394-4ae0-8c72-fb4a95b3d573">
      <Url>http://sharepoint.mathworks.com/salesservice/tech_support/asg/asg_projects/et_robocon_2014/_layouts/15/DocIdRedir.aspx?ID=QKH5DSRAK55R-3160-93</Url>
      <Description>QKH5DSRAK55R-3160-93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EBF21363BB9B4DB56A7AF055A8C6BB" ma:contentTypeVersion="0" ma:contentTypeDescription="Create a new document." ma:contentTypeScope="" ma:versionID="8bae455b1ac93f826c382191651f413e">
  <xsd:schema xmlns:xsd="http://www.w3.org/2001/XMLSchema" xmlns:xs="http://www.w3.org/2001/XMLSchema" xmlns:p="http://schemas.microsoft.com/office/2006/metadata/properties" xmlns:ns2="5c85acdc-a394-4ae0-8c72-fb4a95b3d573" targetNamespace="http://schemas.microsoft.com/office/2006/metadata/properties" ma:root="true" ma:fieldsID="224136171eb1150d0da9785095b12d5a" ns2:_="">
    <xsd:import namespace="5c85acdc-a394-4ae0-8c72-fb4a95b3d57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85acdc-a394-4ae0-8c72-fb4a95b3d57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C4C446D-0F70-49E7-BDC9-EB52419D6A4C}">
  <ds:schemaRefs>
    <ds:schemaRef ds:uri="http://schemas.microsoft.com/office/infopath/2007/PartnerControls"/>
    <ds:schemaRef ds:uri="http://schemas.microsoft.com/office/2006/documentManagement/types"/>
    <ds:schemaRef ds:uri="5c85acdc-a394-4ae0-8c72-fb4a95b3d573"/>
    <ds:schemaRef ds:uri="http://purl.org/dc/elements/1.1/"/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FE2C172-0745-4D2D-B3D6-300B6F0B8158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31681B1F-BE0D-4C37-86F9-A752FBC0C1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85acdc-a394-4ae0-8c72-fb4a95b3d5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FA75867C-CF67-48DB-A6E2-1D0CB82EEB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8461</TotalTime>
  <Words>1639</Words>
  <Application>Microsoft Office PowerPoint</Application>
  <PresentationFormat>A3 297x420 mm</PresentationFormat>
  <Paragraphs>540</Paragraphs>
  <Slides>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5" baseType="lpstr">
      <vt:lpstr>ＭＳ Ｐゴシック</vt:lpstr>
      <vt:lpstr>ＭＳ Ｐ明朝</vt:lpstr>
      <vt:lpstr>Arial</vt:lpstr>
      <vt:lpstr>Calibri</vt:lpstr>
      <vt:lpstr>Cambria</vt:lpstr>
      <vt:lpstr>Cambria Math</vt:lpstr>
      <vt:lpstr>Courier New</vt:lpstr>
      <vt:lpstr>Times New Roman</vt:lpstr>
      <vt:lpstr>Verdana</vt:lpstr>
      <vt:lpstr>Custom Design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>ETロボコン実行委員会</Manager>
  <Company>ETロボコン実行委員会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ETロボコン・コンセプトシート</dc:title>
  <dc:creator>ETロボコン実行委員会</dc:creator>
  <cp:lastModifiedBy>Akihiro Yasuda</cp:lastModifiedBy>
  <cp:revision>728</cp:revision>
  <cp:lastPrinted>2002-03-11T10:12:10Z</cp:lastPrinted>
  <dcterms:created xsi:type="dcterms:W3CDTF">2002-02-28T07:41:56Z</dcterms:created>
  <dcterms:modified xsi:type="dcterms:W3CDTF">2014-09-21T04:17:56Z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0x010100E3EBF21363BB9B4DB56A7AF055A8C6BB</vt:lpwstr>
  </property>
  <property fmtid="{D5CDD505-2E9C-101B-9397-08002B2CF9AE}" pid="3" name="_dlc_DocIdItemGuid">
    <vt:lpwstr>fb7377b9-e289-422f-910f-210875af28e3</vt:lpwstr>
  </property>
</Properties>
</file>